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66" r:id="rId6"/>
    <p:sldId id="261" r:id="rId7"/>
    <p:sldId id="260" r:id="rId8"/>
    <p:sldId id="273" r:id="rId9"/>
    <p:sldId id="258" r:id="rId10"/>
    <p:sldId id="275" r:id="rId11"/>
    <p:sldId id="276" r:id="rId12"/>
    <p:sldId id="269" r:id="rId13"/>
    <p:sldId id="274" r:id="rId14"/>
    <p:sldId id="265" r:id="rId15"/>
    <p:sldId id="259" r:id="rId16"/>
    <p:sldId id="268" r:id="rId17"/>
    <p:sldId id="27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DA4BA1-81B4-407D-8B7C-BFDFAFDDBA7D}">
          <p14:sldIdLst>
            <p14:sldId id="256"/>
            <p14:sldId id="257"/>
          </p14:sldIdLst>
        </p14:section>
        <p14:section name="Untitled Section" id="{E54E5EF0-2D59-49AD-955C-D3F8054F43E3}">
          <p14:sldIdLst>
            <p14:sldId id="271"/>
            <p14:sldId id="272"/>
            <p14:sldId id="266"/>
            <p14:sldId id="261"/>
            <p14:sldId id="260"/>
            <p14:sldId id="273"/>
            <p14:sldId id="258"/>
            <p14:sldId id="275"/>
            <p14:sldId id="276"/>
            <p14:sldId id="269"/>
            <p14:sldId id="274"/>
            <p14:sldId id="265"/>
            <p14:sldId id="259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70733303813795"/>
          <c:y val="0.12855300696108637"/>
          <c:w val="0.62023310166913737"/>
          <c:h val="0.765927954657841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B03D-4E40-A4EC-00D65DC122C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B03D-4E40-A4EC-00D65DC122C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B03D-4E40-A4EC-00D65DC122C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B03D-4E40-A4EC-00D65DC122C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138D-4B27-A66D-E1EA30EBAED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B-B03D-4E40-A4EC-00D65DC122CA}"/>
              </c:ext>
            </c:extLst>
          </c:dPt>
          <c:dLbls>
            <c:dLbl>
              <c:idx val="2"/>
              <c:layout>
                <c:manualLayout>
                  <c:x val="1.9559902200488818E-3"/>
                  <c:y val="1.20772946859903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3D-4E40-A4EC-00D65DC122CA}"/>
                </c:ext>
              </c:extLst>
            </c:dLbl>
            <c:dLbl>
              <c:idx val="3"/>
              <c:layout>
                <c:manualLayout>
                  <c:x val="4.1075794621026861E-2"/>
                  <c:y val="-4.34782608695652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3D-4E40-A4EC-00D65DC122CA}"/>
                </c:ext>
              </c:extLst>
            </c:dLbl>
            <c:dLbl>
              <c:idx val="4"/>
              <c:layout>
                <c:manualLayout>
                  <c:x val="0.12127139364303179"/>
                  <c:y val="-1.44927536231884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8D-4B27-A66D-E1EA30EBA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State Aid</c:v>
                </c:pt>
                <c:pt idx="1">
                  <c:v>NA Aid</c:v>
                </c:pt>
                <c:pt idx="2">
                  <c:v>Other Revenue</c:v>
                </c:pt>
                <c:pt idx="3">
                  <c:v>Fund Balance</c:v>
                </c:pt>
                <c:pt idx="4">
                  <c:v>Property Taxes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29648260</c:v>
                </c:pt>
                <c:pt idx="1">
                  <c:v>8009853</c:v>
                </c:pt>
                <c:pt idx="2">
                  <c:v>782130</c:v>
                </c:pt>
                <c:pt idx="3">
                  <c:v>2098397</c:v>
                </c:pt>
                <c:pt idx="4">
                  <c:v>2077386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D-4B27-A66D-E1EA30EBA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3709643262806"/>
          <c:y val="0.12035515658001984"/>
          <c:w val="0.69652580713474388"/>
          <c:h val="0.824087577008994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 Budget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D000-4520-94EB-6E0BDEDE00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0F21-45EF-8EA7-8C752574B52B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0F21-45EF-8EA7-8C752574B52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0F21-45EF-8EA7-8C752574B52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2-D000-4520-94EB-6E0BDEDE0019}"/>
              </c:ext>
            </c:extLst>
          </c:dPt>
          <c:dLbls>
            <c:dLbl>
              <c:idx val="0"/>
              <c:layout>
                <c:manualLayout>
                  <c:x val="0.14865525672371646"/>
                  <c:y val="2.415458937198067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0-4520-94EB-6E0BDEDE0019}"/>
                </c:ext>
              </c:extLst>
            </c:dLbl>
            <c:dLbl>
              <c:idx val="1"/>
              <c:layout>
                <c:manualLayout>
                  <c:x val="3.7163891188418077E-2"/>
                  <c:y val="0.1388526217907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56808424619293"/>
                      <c:h val="0.10306253852841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21-45EF-8EA7-8C752574B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Salaries &amp; Benefits</c:v>
                </c:pt>
                <c:pt idx="1">
                  <c:v>Debt Service</c:v>
                </c:pt>
                <c:pt idx="2">
                  <c:v>BOCES</c:v>
                </c:pt>
                <c:pt idx="3">
                  <c:v>Contractual</c:v>
                </c:pt>
                <c:pt idx="4">
                  <c:v>Supplies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29293800</c:v>
                </c:pt>
                <c:pt idx="1">
                  <c:v>4794207</c:v>
                </c:pt>
                <c:pt idx="2">
                  <c:v>4605569</c:v>
                </c:pt>
                <c:pt idx="3">
                  <c:v>2743150</c:v>
                </c:pt>
                <c:pt idx="4">
                  <c:v>1179300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0-4520-94EB-6E0BDEDE0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Health Insurance</a:t>
            </a:r>
            <a:r>
              <a:rPr lang="en-US" baseline="0"/>
              <a:t> Costs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Family Plan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Sheet1!$A$2:$A$13</c:f>
              <c:strCache>
                <c:ptCount val="12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  <c:pt idx="6">
                  <c:v>2021-2022</c:v>
                </c:pt>
                <c:pt idx="7">
                  <c:v>2022-2023</c:v>
                </c:pt>
                <c:pt idx="8">
                  <c:v>2023-2024</c:v>
                </c:pt>
                <c:pt idx="9">
                  <c:v>2024-2025</c:v>
                </c:pt>
                <c:pt idx="10">
                  <c:v>2025-2026</c:v>
                </c:pt>
                <c:pt idx="11">
                  <c:v>2026-2027</c:v>
                </c:pt>
              </c:strCache>
            </c:strRef>
          </c:cat>
          <c:val>
            <c:numRef>
              <c:f>Sheet1!$C$2:$C$13</c:f>
              <c:numCache>
                <c:formatCode>_("$"* #,##0_);_("$"* \(#,##0\);_("$"* "-"??_);_(@_)</c:formatCode>
                <c:ptCount val="12"/>
                <c:pt idx="0">
                  <c:v>20496</c:v>
                </c:pt>
                <c:pt idx="1">
                  <c:v>21216</c:v>
                </c:pt>
                <c:pt idx="2">
                  <c:v>21540</c:v>
                </c:pt>
                <c:pt idx="3">
                  <c:v>21984</c:v>
                </c:pt>
                <c:pt idx="4">
                  <c:v>22428</c:v>
                </c:pt>
                <c:pt idx="5">
                  <c:v>22632</c:v>
                </c:pt>
                <c:pt idx="6">
                  <c:v>23040</c:v>
                </c:pt>
                <c:pt idx="7">
                  <c:v>24432</c:v>
                </c:pt>
                <c:pt idx="8">
                  <c:v>25152</c:v>
                </c:pt>
                <c:pt idx="9">
                  <c:v>26544</c:v>
                </c:pt>
                <c:pt idx="10">
                  <c:v>29736</c:v>
                </c:pt>
                <c:pt idx="11">
                  <c:v>36288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F-4B31-884D-267BDB581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03027855"/>
        <c:axId val="944979487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Increase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  <c:pt idx="6">
                  <c:v>2021-2022</c:v>
                </c:pt>
                <c:pt idx="7">
                  <c:v>2022-2023</c:v>
                </c:pt>
                <c:pt idx="8">
                  <c:v>2023-2024</c:v>
                </c:pt>
                <c:pt idx="9">
                  <c:v>2024-2025</c:v>
                </c:pt>
                <c:pt idx="10">
                  <c:v>2025-2026</c:v>
                </c:pt>
                <c:pt idx="11">
                  <c:v>2026-2027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3.7499999999999999E-2</c:v>
                </c:pt>
                <c:pt idx="1">
                  <c:v>4.2500000000000003E-2</c:v>
                </c:pt>
                <c:pt idx="2">
                  <c:v>1.4999999999999999E-2</c:v>
                </c:pt>
                <c:pt idx="3">
                  <c:v>0.02</c:v>
                </c:pt>
                <c:pt idx="4">
                  <c:v>0.02</c:v>
                </c:pt>
                <c:pt idx="5">
                  <c:v>0.01</c:v>
                </c:pt>
                <c:pt idx="6">
                  <c:v>0.02</c:v>
                </c:pt>
                <c:pt idx="7">
                  <c:v>0.06</c:v>
                </c:pt>
                <c:pt idx="8">
                  <c:v>2.9000000000000001E-2</c:v>
                </c:pt>
                <c:pt idx="9">
                  <c:v>5.5E-2</c:v>
                </c:pt>
                <c:pt idx="10">
                  <c:v>0.12</c:v>
                </c:pt>
                <c:pt idx="11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F-4B31-884D-267BDB581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026655"/>
        <c:axId val="944980735"/>
      </c:lineChart>
      <c:valAx>
        <c:axId val="944979487"/>
        <c:scaling>
          <c:orientation val="minMax"/>
          <c:min val="15000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027855"/>
        <c:crosses val="max"/>
        <c:crossBetween val="between"/>
      </c:valAx>
      <c:catAx>
        <c:axId val="140302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979487"/>
        <c:crosses val="autoZero"/>
        <c:auto val="1"/>
        <c:lblAlgn val="ctr"/>
        <c:lblOffset val="100"/>
        <c:noMultiLvlLbl val="0"/>
      </c:catAx>
      <c:valAx>
        <c:axId val="944980735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026655"/>
        <c:crosses val="autoZero"/>
        <c:crossBetween val="between"/>
      </c:valAx>
      <c:catAx>
        <c:axId val="1403026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4980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Reserved Fund Balance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92D050"/>
              </a:solidFill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Sheet1!$B$1:$M$1</c:f>
              <c:strCache>
                <c:ptCount val="12"/>
                <c:pt idx="0">
                  <c:v>2018-19</c:v>
                </c:pt>
                <c:pt idx="1">
                  <c:v>2019-20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2023-24</c:v>
                </c:pt>
                <c:pt idx="6">
                  <c:v>2024-25</c:v>
                </c:pt>
                <c:pt idx="7">
                  <c:v>2025-26</c:v>
                </c:pt>
                <c:pt idx="8">
                  <c:v>2026-27</c:v>
                </c:pt>
                <c:pt idx="9">
                  <c:v>2027-28</c:v>
                </c:pt>
                <c:pt idx="10">
                  <c:v>2028-29</c:v>
                </c:pt>
                <c:pt idx="11">
                  <c:v>2029-30</c:v>
                </c:pt>
              </c:strCache>
            </c:strRef>
          </c:cat>
          <c:val>
            <c:numRef>
              <c:f>Sheet1!$B$2:$M$2</c:f>
              <c:numCache>
                <c:formatCode>_("$"* #,##0_);_("$"* \(#,##0\);_("$"* "-"??_);_(@_)</c:formatCode>
                <c:ptCount val="12"/>
                <c:pt idx="0">
                  <c:v>6534761</c:v>
                </c:pt>
                <c:pt idx="1">
                  <c:v>6650910</c:v>
                </c:pt>
                <c:pt idx="2">
                  <c:v>6672105</c:v>
                </c:pt>
                <c:pt idx="3">
                  <c:v>9710751</c:v>
                </c:pt>
                <c:pt idx="4">
                  <c:v>11085632</c:v>
                </c:pt>
                <c:pt idx="5">
                  <c:v>10013375</c:v>
                </c:pt>
                <c:pt idx="6">
                  <c:v>13130604</c:v>
                </c:pt>
                <c:pt idx="7">
                  <c:v>13195143.889999999</c:v>
                </c:pt>
                <c:pt idx="8">
                  <c:v>13326095.3289</c:v>
                </c:pt>
                <c:pt idx="9">
                  <c:v>13458356.282189</c:v>
                </c:pt>
                <c:pt idx="10">
                  <c:v>13591939.84501089</c:v>
                </c:pt>
                <c:pt idx="11">
                  <c:v>13726859.243460998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A-41C1-B38F-AF328CCEA2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Appropriated Fund Balance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Sheet1!$B$1:$M$1</c:f>
              <c:strCache>
                <c:ptCount val="12"/>
                <c:pt idx="0">
                  <c:v>2018-19</c:v>
                </c:pt>
                <c:pt idx="1">
                  <c:v>2019-20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2023-24</c:v>
                </c:pt>
                <c:pt idx="6">
                  <c:v>2024-25</c:v>
                </c:pt>
                <c:pt idx="7">
                  <c:v>2025-26</c:v>
                </c:pt>
                <c:pt idx="8">
                  <c:v>2026-27</c:v>
                </c:pt>
                <c:pt idx="9">
                  <c:v>2027-28</c:v>
                </c:pt>
                <c:pt idx="10">
                  <c:v>2028-29</c:v>
                </c:pt>
                <c:pt idx="11">
                  <c:v>2029-30</c:v>
                </c:pt>
              </c:strCache>
            </c:strRef>
          </c:cat>
          <c:val>
            <c:numRef>
              <c:f>Sheet1!$B$3:$M$3</c:f>
              <c:numCache>
                <c:formatCode>_("$"* #,##0_);_("$"* \(#,##0\);_("$"* "-"??_);_(@_)</c:formatCode>
                <c:ptCount val="12"/>
                <c:pt idx="0">
                  <c:v>605424</c:v>
                </c:pt>
                <c:pt idx="1">
                  <c:v>596786</c:v>
                </c:pt>
                <c:pt idx="2">
                  <c:v>557591</c:v>
                </c:pt>
                <c:pt idx="3">
                  <c:v>1094585</c:v>
                </c:pt>
                <c:pt idx="4">
                  <c:v>560717</c:v>
                </c:pt>
                <c:pt idx="5">
                  <c:v>1224946</c:v>
                </c:pt>
                <c:pt idx="6">
                  <c:v>1662535</c:v>
                </c:pt>
                <c:pt idx="7">
                  <c:v>2098397</c:v>
                </c:pt>
                <c:pt idx="8">
                  <c:v>3325680</c:v>
                </c:pt>
                <c:pt idx="9">
                  <c:v>3686213</c:v>
                </c:pt>
                <c:pt idx="10">
                  <c:v>3716386</c:v>
                </c:pt>
                <c:pt idx="11">
                  <c:v>3858962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A-41C1-B38F-AF328CCEA26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Unappropriated Fund Balance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Sheet1!$B$1:$M$1</c:f>
              <c:strCache>
                <c:ptCount val="12"/>
                <c:pt idx="0">
                  <c:v>2018-19</c:v>
                </c:pt>
                <c:pt idx="1">
                  <c:v>2019-20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2023-24</c:v>
                </c:pt>
                <c:pt idx="6">
                  <c:v>2024-25</c:v>
                </c:pt>
                <c:pt idx="7">
                  <c:v>2025-26</c:v>
                </c:pt>
                <c:pt idx="8">
                  <c:v>2026-27</c:v>
                </c:pt>
                <c:pt idx="9">
                  <c:v>2027-28</c:v>
                </c:pt>
                <c:pt idx="10">
                  <c:v>2028-29</c:v>
                </c:pt>
                <c:pt idx="11">
                  <c:v>2029-30</c:v>
                </c:pt>
              </c:strCache>
            </c:strRef>
          </c:cat>
          <c:val>
            <c:numRef>
              <c:f>Sheet1!$B$4:$M$4</c:f>
              <c:numCache>
                <c:formatCode>_("$"* #,##0_);_("$"* \(#,##0\);_("$"* "-"??_);_(@_)</c:formatCode>
                <c:ptCount val="12"/>
                <c:pt idx="0">
                  <c:v>6116717</c:v>
                </c:pt>
                <c:pt idx="1">
                  <c:v>7405656</c:v>
                </c:pt>
                <c:pt idx="2">
                  <c:v>9764418</c:v>
                </c:pt>
                <c:pt idx="3">
                  <c:v>5338811</c:v>
                </c:pt>
                <c:pt idx="4">
                  <c:v>5367464</c:v>
                </c:pt>
                <c:pt idx="5">
                  <c:v>6272872</c:v>
                </c:pt>
                <c:pt idx="6">
                  <c:v>4864681</c:v>
                </c:pt>
                <c:pt idx="7">
                  <c:v>4364279</c:v>
                </c:pt>
                <c:pt idx="8">
                  <c:v>2506045</c:v>
                </c:pt>
                <c:pt idx="9">
                  <c:v>1013251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3A-41C1-B38F-AF328CCEA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0452495"/>
        <c:axId val="705594927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TOTAL FUND BALANCE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85000"/>
                          <a:satMod val="130000"/>
                        </a:schemeClr>
                      </a:gs>
                      <a:gs pos="34000">
                        <a:schemeClr val="accent4">
                          <a:shade val="87000"/>
                          <a:satMod val="125000"/>
                        </a:schemeClr>
                      </a:gs>
                      <a:gs pos="70000">
                        <a:schemeClr val="accent4">
                          <a:tint val="100000"/>
                          <a:shade val="90000"/>
                          <a:satMod val="130000"/>
                        </a:schemeClr>
                      </a:gs>
                      <a:gs pos="100000">
                        <a:schemeClr val="accent4">
                          <a:tint val="100000"/>
                          <a:shade val="100000"/>
                          <a:satMod val="11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  <a:ln>
                    <a:noFill/>
                  </a:ln>
                  <a:effectLst>
                    <a:outerShdw blurRad="44450" dist="25400" dir="2700000" algn="br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9800000"/>
                    </a:lightRig>
                  </a:scene3d>
                  <a:sp3d prstMaterial="flat">
                    <a:bevelT w="25400" h="3175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Sheet1!$B$1:$M$1</c15:sqref>
                        </c15:formulaRef>
                      </c:ext>
                    </c:extLst>
                    <c:strCache>
                      <c:ptCount val="12"/>
                      <c:pt idx="0">
                        <c:v>2018-19</c:v>
                      </c:pt>
                      <c:pt idx="1">
                        <c:v>2019-20</c:v>
                      </c:pt>
                      <c:pt idx="2">
                        <c:v>2020-2021</c:v>
                      </c:pt>
                      <c:pt idx="3">
                        <c:v>2021-2022</c:v>
                      </c:pt>
                      <c:pt idx="4">
                        <c:v>2022-2023</c:v>
                      </c:pt>
                      <c:pt idx="5">
                        <c:v>2023-24</c:v>
                      </c:pt>
                      <c:pt idx="6">
                        <c:v>2024-25</c:v>
                      </c:pt>
                      <c:pt idx="7">
                        <c:v>2025-26</c:v>
                      </c:pt>
                      <c:pt idx="8">
                        <c:v>2026-27</c:v>
                      </c:pt>
                      <c:pt idx="9">
                        <c:v>2027-28</c:v>
                      </c:pt>
                      <c:pt idx="10">
                        <c:v>2028-29</c:v>
                      </c:pt>
                      <c:pt idx="11">
                        <c:v>2029-30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Sheet1!$B$5:$M$5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12"/>
                      <c:pt idx="0">
                        <c:v>13256902</c:v>
                      </c:pt>
                      <c:pt idx="1">
                        <c:v>14653352</c:v>
                      </c:pt>
                      <c:pt idx="2">
                        <c:v>16994114</c:v>
                      </c:pt>
                      <c:pt idx="3">
                        <c:v>16144147</c:v>
                      </c:pt>
                      <c:pt idx="4">
                        <c:v>17013813</c:v>
                      </c:pt>
                      <c:pt idx="5">
                        <c:v>17511193</c:v>
                      </c:pt>
                      <c:pt idx="6">
                        <c:v>19657820</c:v>
                      </c:pt>
                      <c:pt idx="7">
                        <c:v>19257820</c:v>
                      </c:pt>
                      <c:pt idx="8">
                        <c:v>18257820</c:v>
                      </c:pt>
                      <c:pt idx="9">
                        <c:v>16757820</c:v>
                      </c:pt>
                      <c:pt idx="10">
                        <c:v>13071607</c:v>
                      </c:pt>
                      <c:pt idx="11">
                        <c:v>9355221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63A-41C1-B38F-AF328CCEA262}"/>
                  </c:ext>
                </c:extLst>
              </c15:ser>
            </c15:filteredBarSeries>
          </c:ext>
        </c:extLst>
      </c:barChart>
      <c:catAx>
        <c:axId val="63045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594927"/>
        <c:crosses val="autoZero"/>
        <c:auto val="1"/>
        <c:lblAlgn val="ctr"/>
        <c:lblOffset val="100"/>
        <c:noMultiLvlLbl val="0"/>
      </c:catAx>
      <c:valAx>
        <c:axId val="705594927"/>
        <c:scaling>
          <c:orientation val="minMax"/>
          <c:max val="2000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452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Tax Levy Vs. Tax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Tax Levy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Sheet1!$A$2:$A$22</c:f>
              <c:strCache>
                <c:ptCount val="2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  <c:pt idx="11">
                  <c:v>16-17</c:v>
                </c:pt>
                <c:pt idx="12">
                  <c:v>17-18</c:v>
                </c:pt>
                <c:pt idx="13">
                  <c:v>18-19</c:v>
                </c:pt>
                <c:pt idx="14">
                  <c:v>19-20</c:v>
                </c:pt>
                <c:pt idx="15">
                  <c:v>20-21</c:v>
                </c:pt>
                <c:pt idx="16">
                  <c:v>21-22</c:v>
                </c:pt>
                <c:pt idx="17">
                  <c:v>22-23</c:v>
                </c:pt>
                <c:pt idx="18">
                  <c:v>23-24</c:v>
                </c:pt>
                <c:pt idx="19">
                  <c:v>24-25</c:v>
                </c:pt>
                <c:pt idx="20">
                  <c:v>25-26</c:v>
                </c:pt>
              </c:strCache>
            </c:strRef>
          </c:cat>
          <c:val>
            <c:numRef>
              <c:f>Sheet1!$B$2:$B$22</c:f>
              <c:numCache>
                <c:formatCode>_("$"* #,##0_);_("$"* \(#,##0\);_("$"* "-"??_);_(@_)</c:formatCode>
                <c:ptCount val="21"/>
                <c:pt idx="0">
                  <c:v>1656000</c:v>
                </c:pt>
                <c:pt idx="1">
                  <c:v>1735000</c:v>
                </c:pt>
                <c:pt idx="2">
                  <c:v>1802659</c:v>
                </c:pt>
                <c:pt idx="3">
                  <c:v>1802659</c:v>
                </c:pt>
                <c:pt idx="4">
                  <c:v>1820685</c:v>
                </c:pt>
                <c:pt idx="5">
                  <c:v>1875125</c:v>
                </c:pt>
                <c:pt idx="6">
                  <c:v>1875125</c:v>
                </c:pt>
                <c:pt idx="7">
                  <c:v>1912628</c:v>
                </c:pt>
                <c:pt idx="8">
                  <c:v>1950881</c:v>
                </c:pt>
                <c:pt idx="9">
                  <c:v>1989899</c:v>
                </c:pt>
                <c:pt idx="10">
                  <c:v>1989899</c:v>
                </c:pt>
                <c:pt idx="11">
                  <c:v>2029697</c:v>
                </c:pt>
                <c:pt idx="12">
                  <c:v>2070291</c:v>
                </c:pt>
                <c:pt idx="13">
                  <c:v>2070291</c:v>
                </c:pt>
                <c:pt idx="14">
                  <c:v>2070291</c:v>
                </c:pt>
                <c:pt idx="15">
                  <c:v>1977111</c:v>
                </c:pt>
                <c:pt idx="16">
                  <c:v>1957568</c:v>
                </c:pt>
                <c:pt idx="17">
                  <c:v>1957568</c:v>
                </c:pt>
                <c:pt idx="18">
                  <c:v>1957568</c:v>
                </c:pt>
                <c:pt idx="19">
                  <c:v>1996719</c:v>
                </c:pt>
                <c:pt idx="20">
                  <c:v>2036653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2-49F0-AF67-8581E701F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28703455"/>
        <c:axId val="122658267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Tax Rate/1,000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  <c:pt idx="11">
                  <c:v>16-17</c:v>
                </c:pt>
                <c:pt idx="12">
                  <c:v>17-18</c:v>
                </c:pt>
                <c:pt idx="13">
                  <c:v>18-19</c:v>
                </c:pt>
                <c:pt idx="14">
                  <c:v>19-20</c:v>
                </c:pt>
                <c:pt idx="15">
                  <c:v>20-21</c:v>
                </c:pt>
                <c:pt idx="16">
                  <c:v>21-22</c:v>
                </c:pt>
                <c:pt idx="17">
                  <c:v>22-23</c:v>
                </c:pt>
                <c:pt idx="18">
                  <c:v>23-24</c:v>
                </c:pt>
                <c:pt idx="19">
                  <c:v>24-25</c:v>
                </c:pt>
                <c:pt idx="20">
                  <c:v>25-26</c:v>
                </c:pt>
              </c:strCache>
            </c:strRef>
          </c:cat>
          <c:val>
            <c:numRef>
              <c:f>Sheet1!$C$2:$C$22</c:f>
              <c:numCache>
                <c:formatCode>_("$"* #,##0.00_);_("$"* \(#,##0.00\);_("$"* "-"??_);_(@_)</c:formatCode>
                <c:ptCount val="21"/>
                <c:pt idx="0">
                  <c:v>14.37</c:v>
                </c:pt>
                <c:pt idx="1">
                  <c:v>14.13</c:v>
                </c:pt>
                <c:pt idx="2">
                  <c:v>13.2</c:v>
                </c:pt>
                <c:pt idx="3">
                  <c:v>12.14</c:v>
                </c:pt>
                <c:pt idx="4">
                  <c:v>12.07</c:v>
                </c:pt>
                <c:pt idx="5">
                  <c:v>12.25</c:v>
                </c:pt>
                <c:pt idx="6">
                  <c:v>11.88</c:v>
                </c:pt>
                <c:pt idx="7">
                  <c:v>11.78</c:v>
                </c:pt>
                <c:pt idx="8">
                  <c:v>11.51</c:v>
                </c:pt>
                <c:pt idx="9">
                  <c:v>11.67</c:v>
                </c:pt>
                <c:pt idx="10">
                  <c:v>11.38</c:v>
                </c:pt>
                <c:pt idx="11">
                  <c:v>10.86</c:v>
                </c:pt>
                <c:pt idx="12">
                  <c:v>10.65</c:v>
                </c:pt>
                <c:pt idx="13">
                  <c:v>10.66</c:v>
                </c:pt>
                <c:pt idx="14">
                  <c:v>10.23</c:v>
                </c:pt>
                <c:pt idx="15">
                  <c:v>9.0609999999999999</c:v>
                </c:pt>
                <c:pt idx="16">
                  <c:v>8.51</c:v>
                </c:pt>
                <c:pt idx="17">
                  <c:v>8.1999999999999993</c:v>
                </c:pt>
                <c:pt idx="18">
                  <c:v>7.3109999999999999</c:v>
                </c:pt>
                <c:pt idx="19">
                  <c:v>6.3362100000000003</c:v>
                </c:pt>
                <c:pt idx="20">
                  <c:v>6.09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D2-49F0-AF67-8581E701F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143263"/>
        <c:axId val="1436959407"/>
      </c:lineChart>
      <c:catAx>
        <c:axId val="132870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582671"/>
        <c:crosses val="autoZero"/>
        <c:auto val="1"/>
        <c:lblAlgn val="ctr"/>
        <c:lblOffset val="100"/>
        <c:noMultiLvlLbl val="0"/>
      </c:catAx>
      <c:valAx>
        <c:axId val="1226582671"/>
        <c:scaling>
          <c:orientation val="minMax"/>
          <c:min val="140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703455"/>
        <c:crosses val="autoZero"/>
        <c:crossBetween val="between"/>
      </c:valAx>
      <c:valAx>
        <c:axId val="1436959407"/>
        <c:scaling>
          <c:orientation val="minMax"/>
          <c:min val="4"/>
        </c:scaling>
        <c:delete val="0"/>
        <c:axPos val="r"/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143263"/>
        <c:crosses val="max"/>
        <c:crossBetween val="between"/>
      </c:valAx>
      <c:catAx>
        <c:axId val="1416143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6959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1CC12-E6F2-43A1-9DD2-19DDFF2690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D2A26-90D3-462D-942D-5A3C85C169AB}">
      <dgm:prSet phldrT="[Text]"/>
      <dgm:spPr/>
      <dgm:t>
        <a:bodyPr/>
        <a:lstStyle/>
        <a:p>
          <a:r>
            <a:rPr lang="en-US" dirty="0"/>
            <a:t>$42,616,026 Budget</a:t>
          </a:r>
        </a:p>
      </dgm:t>
    </dgm:pt>
    <dgm:pt modelId="{3772EBDC-1ADF-459F-BE4E-2EB2AB239960}" type="parTrans" cxnId="{FA09593A-1B2C-4129-942B-C3CB0AB90789}">
      <dgm:prSet/>
      <dgm:spPr/>
      <dgm:t>
        <a:bodyPr/>
        <a:lstStyle/>
        <a:p>
          <a:endParaRPr lang="en-US"/>
        </a:p>
      </dgm:t>
    </dgm:pt>
    <dgm:pt modelId="{84554342-0B75-4B43-807F-1439D27FA27C}" type="sibTrans" cxnId="{FA09593A-1B2C-4129-942B-C3CB0AB90789}">
      <dgm:prSet/>
      <dgm:spPr/>
      <dgm:t>
        <a:bodyPr/>
        <a:lstStyle/>
        <a:p>
          <a:endParaRPr lang="en-US"/>
        </a:p>
      </dgm:t>
    </dgm:pt>
    <dgm:pt modelId="{CD54F024-CF18-462B-ABDA-7CA482A01AF4}">
      <dgm:prSet phldrT="[Text]"/>
      <dgm:spPr/>
      <dgm:t>
        <a:bodyPr/>
        <a:lstStyle/>
        <a:p>
          <a:r>
            <a:rPr lang="en-US" dirty="0"/>
            <a:t>Budget GAP - $2.1M</a:t>
          </a:r>
        </a:p>
      </dgm:t>
    </dgm:pt>
    <dgm:pt modelId="{D8D69289-CC26-4BFB-92E6-4C5B9B24A004}" type="parTrans" cxnId="{661BB98D-A40F-4031-8EA0-CEA6D1040A23}">
      <dgm:prSet/>
      <dgm:spPr/>
      <dgm:t>
        <a:bodyPr/>
        <a:lstStyle/>
        <a:p>
          <a:endParaRPr lang="en-US"/>
        </a:p>
      </dgm:t>
    </dgm:pt>
    <dgm:pt modelId="{8473FC9E-DDEB-44EF-88D4-42FC9102079A}" type="sibTrans" cxnId="{661BB98D-A40F-4031-8EA0-CEA6D1040A23}">
      <dgm:prSet/>
      <dgm:spPr/>
      <dgm:t>
        <a:bodyPr/>
        <a:lstStyle/>
        <a:p>
          <a:endParaRPr lang="en-US"/>
        </a:p>
      </dgm:t>
    </dgm:pt>
    <dgm:pt modelId="{4FD2AEEA-7271-4C29-A122-1421F0AED48C}">
      <dgm:prSet phldrT="[Text]"/>
      <dgm:spPr/>
      <dgm:t>
        <a:bodyPr/>
        <a:lstStyle/>
        <a:p>
          <a:r>
            <a:rPr lang="en-US" dirty="0"/>
            <a:t>2.83% Budget Increase</a:t>
          </a:r>
        </a:p>
      </dgm:t>
    </dgm:pt>
    <dgm:pt modelId="{5CE04B84-C6EE-466F-99E2-46E922793543}" type="parTrans" cxnId="{649C6B6E-5DA3-4AC9-92A4-1679ACE49FA6}">
      <dgm:prSet/>
      <dgm:spPr/>
      <dgm:t>
        <a:bodyPr/>
        <a:lstStyle/>
        <a:p>
          <a:endParaRPr lang="en-US"/>
        </a:p>
      </dgm:t>
    </dgm:pt>
    <dgm:pt modelId="{7D47F9F4-81E5-4AC3-BF3F-65D4E99DF7AD}" type="sibTrans" cxnId="{649C6B6E-5DA3-4AC9-92A4-1679ACE49FA6}">
      <dgm:prSet/>
      <dgm:spPr/>
      <dgm:t>
        <a:bodyPr/>
        <a:lstStyle/>
        <a:p>
          <a:endParaRPr lang="en-US"/>
        </a:p>
      </dgm:t>
    </dgm:pt>
    <dgm:pt modelId="{FADC42D7-4968-47F8-AE56-68A2D360A149}">
      <dgm:prSet phldrT="[Text]"/>
      <dgm:spPr/>
      <dgm:t>
        <a:bodyPr/>
        <a:lstStyle/>
        <a:p>
          <a:r>
            <a:rPr lang="en-US" dirty="0"/>
            <a:t>2% Tax Levy Increase</a:t>
          </a:r>
        </a:p>
      </dgm:t>
    </dgm:pt>
    <dgm:pt modelId="{E179719E-35EB-4134-B804-BB22350FADED}" type="parTrans" cxnId="{32FF219A-7BBA-41FC-9427-E2132E9672DB}">
      <dgm:prSet/>
      <dgm:spPr/>
      <dgm:t>
        <a:bodyPr/>
        <a:lstStyle/>
        <a:p>
          <a:endParaRPr lang="en-US"/>
        </a:p>
      </dgm:t>
    </dgm:pt>
    <dgm:pt modelId="{C44DF6DF-72CD-4C64-9CBE-C6384913373D}" type="sibTrans" cxnId="{32FF219A-7BBA-41FC-9427-E2132E9672DB}">
      <dgm:prSet/>
      <dgm:spPr/>
      <dgm:t>
        <a:bodyPr/>
        <a:lstStyle/>
        <a:p>
          <a:endParaRPr lang="en-US"/>
        </a:p>
      </dgm:t>
    </dgm:pt>
    <dgm:pt modelId="{FB0F93DD-3DE0-469C-8730-0981AF40DA62}" type="pres">
      <dgm:prSet presAssocID="{9FA1CC12-E6F2-43A1-9DD2-19DDFF269034}" presName="linear" presStyleCnt="0">
        <dgm:presLayoutVars>
          <dgm:dir/>
          <dgm:animLvl val="lvl"/>
          <dgm:resizeHandles val="exact"/>
        </dgm:presLayoutVars>
      </dgm:prSet>
      <dgm:spPr/>
    </dgm:pt>
    <dgm:pt modelId="{683E1D71-0729-450E-90CF-44EFB5899ADF}" type="pres">
      <dgm:prSet presAssocID="{842D2A26-90D3-462D-942D-5A3C85C169AB}" presName="parentLin" presStyleCnt="0"/>
      <dgm:spPr/>
    </dgm:pt>
    <dgm:pt modelId="{93CAC381-3454-4DF4-A615-A78295D085DC}" type="pres">
      <dgm:prSet presAssocID="{842D2A26-90D3-462D-942D-5A3C85C169AB}" presName="parentLeftMargin" presStyleLbl="node1" presStyleIdx="0" presStyleCnt="4"/>
      <dgm:spPr/>
    </dgm:pt>
    <dgm:pt modelId="{600A3BAD-D401-45AB-B5FA-9AF4361ABE76}" type="pres">
      <dgm:prSet presAssocID="{842D2A26-90D3-462D-942D-5A3C85C169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2CA18A-4FDC-4105-9E94-59AA2E7DD210}" type="pres">
      <dgm:prSet presAssocID="{842D2A26-90D3-462D-942D-5A3C85C169AB}" presName="negativeSpace" presStyleCnt="0"/>
      <dgm:spPr/>
    </dgm:pt>
    <dgm:pt modelId="{16E53BA9-46C5-4D94-8EC7-497D156CD3C5}" type="pres">
      <dgm:prSet presAssocID="{842D2A26-90D3-462D-942D-5A3C85C169AB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DDF9C36A-D5E6-48C3-97AA-1C5CA4BAE674}" type="pres">
      <dgm:prSet presAssocID="{84554342-0B75-4B43-807F-1439D27FA27C}" presName="spaceBetweenRectangles" presStyleCnt="0"/>
      <dgm:spPr/>
    </dgm:pt>
    <dgm:pt modelId="{73479190-285D-4B02-A2B6-F2FFCCAD3D3A}" type="pres">
      <dgm:prSet presAssocID="{CD54F024-CF18-462B-ABDA-7CA482A01AF4}" presName="parentLin" presStyleCnt="0"/>
      <dgm:spPr/>
    </dgm:pt>
    <dgm:pt modelId="{F4A8C468-8E90-4C82-93D2-F4B3FE954D56}" type="pres">
      <dgm:prSet presAssocID="{CD54F024-CF18-462B-ABDA-7CA482A01AF4}" presName="parentLeftMargin" presStyleLbl="node1" presStyleIdx="0" presStyleCnt="4"/>
      <dgm:spPr/>
    </dgm:pt>
    <dgm:pt modelId="{B7418113-6D2D-4EBB-A163-0EC17A785EB2}" type="pres">
      <dgm:prSet presAssocID="{CD54F024-CF18-462B-ABDA-7CA482A01A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E6CF22-71C4-4B19-832D-AF56C98F9ED2}" type="pres">
      <dgm:prSet presAssocID="{CD54F024-CF18-462B-ABDA-7CA482A01AF4}" presName="negativeSpace" presStyleCnt="0"/>
      <dgm:spPr/>
    </dgm:pt>
    <dgm:pt modelId="{D76242DA-6C19-40EA-B2A5-3A75814D59F2}" type="pres">
      <dgm:prSet presAssocID="{CD54F024-CF18-462B-ABDA-7CA482A01AF4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9532B7B9-BAD2-4458-A346-D6A39BD2F1C6}" type="pres">
      <dgm:prSet presAssocID="{8473FC9E-DDEB-44EF-88D4-42FC9102079A}" presName="spaceBetweenRectangles" presStyleCnt="0"/>
      <dgm:spPr/>
    </dgm:pt>
    <dgm:pt modelId="{43BF2F01-AA72-4DA1-B79D-434543201248}" type="pres">
      <dgm:prSet presAssocID="{4FD2AEEA-7271-4C29-A122-1421F0AED48C}" presName="parentLin" presStyleCnt="0"/>
      <dgm:spPr/>
    </dgm:pt>
    <dgm:pt modelId="{365111A9-F97B-404C-A356-505E89DE6404}" type="pres">
      <dgm:prSet presAssocID="{4FD2AEEA-7271-4C29-A122-1421F0AED48C}" presName="parentLeftMargin" presStyleLbl="node1" presStyleIdx="1" presStyleCnt="4"/>
      <dgm:spPr/>
    </dgm:pt>
    <dgm:pt modelId="{DB3C2DFE-F23F-46B4-A725-08968BAA37CE}" type="pres">
      <dgm:prSet presAssocID="{4FD2AEEA-7271-4C29-A122-1421F0AED4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A6D912C-D2FB-4825-A87E-BF562773E027}" type="pres">
      <dgm:prSet presAssocID="{4FD2AEEA-7271-4C29-A122-1421F0AED48C}" presName="negativeSpace" presStyleCnt="0"/>
      <dgm:spPr/>
    </dgm:pt>
    <dgm:pt modelId="{4C88A5AC-29C8-4A0A-B0B8-53817FDA648D}" type="pres">
      <dgm:prSet presAssocID="{4FD2AEEA-7271-4C29-A122-1421F0AED48C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93FF4D56-F100-48BC-A29F-3DE90EC1D175}" type="pres">
      <dgm:prSet presAssocID="{7D47F9F4-81E5-4AC3-BF3F-65D4E99DF7AD}" presName="spaceBetweenRectangles" presStyleCnt="0"/>
      <dgm:spPr/>
    </dgm:pt>
    <dgm:pt modelId="{DFE24AE2-2908-4085-98F3-100BAE86042B}" type="pres">
      <dgm:prSet presAssocID="{FADC42D7-4968-47F8-AE56-68A2D360A149}" presName="parentLin" presStyleCnt="0"/>
      <dgm:spPr/>
    </dgm:pt>
    <dgm:pt modelId="{4B0C47E6-B68A-438D-8DA9-1937F5D62530}" type="pres">
      <dgm:prSet presAssocID="{FADC42D7-4968-47F8-AE56-68A2D360A149}" presName="parentLeftMargin" presStyleLbl="node1" presStyleIdx="2" presStyleCnt="4"/>
      <dgm:spPr/>
    </dgm:pt>
    <dgm:pt modelId="{2A26F9F1-4B59-4329-9FA2-01B91B602C7E}" type="pres">
      <dgm:prSet presAssocID="{FADC42D7-4968-47F8-AE56-68A2D360A14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36E621-452F-4A02-B9A2-5423C0B83C93}" type="pres">
      <dgm:prSet presAssocID="{FADC42D7-4968-47F8-AE56-68A2D360A149}" presName="negativeSpace" presStyleCnt="0"/>
      <dgm:spPr/>
    </dgm:pt>
    <dgm:pt modelId="{1250E351-D420-45FF-A391-B148CD8A8D4C}" type="pres">
      <dgm:prSet presAssocID="{FADC42D7-4968-47F8-AE56-68A2D360A149}" presName="childText" presStyleLbl="conFgAcc1" presStyleIdx="3" presStyleCnt="4" custLinFactNeighborY="755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15983908-7C49-4808-AC1D-87BBA64DB9D5}" type="presOf" srcId="{FADC42D7-4968-47F8-AE56-68A2D360A149}" destId="{2A26F9F1-4B59-4329-9FA2-01B91B602C7E}" srcOrd="1" destOrd="0" presId="urn:microsoft.com/office/officeart/2005/8/layout/list1"/>
    <dgm:cxn modelId="{3BBC1410-B85B-4361-AD38-82D78E1C5F49}" type="presOf" srcId="{CD54F024-CF18-462B-ABDA-7CA482A01AF4}" destId="{B7418113-6D2D-4EBB-A163-0EC17A785EB2}" srcOrd="1" destOrd="0" presId="urn:microsoft.com/office/officeart/2005/8/layout/list1"/>
    <dgm:cxn modelId="{0C622327-7676-4B3D-8551-E748FF905EFE}" type="presOf" srcId="{FADC42D7-4968-47F8-AE56-68A2D360A149}" destId="{4B0C47E6-B68A-438D-8DA9-1937F5D62530}" srcOrd="0" destOrd="0" presId="urn:microsoft.com/office/officeart/2005/8/layout/list1"/>
    <dgm:cxn modelId="{FA09593A-1B2C-4129-942B-C3CB0AB90789}" srcId="{9FA1CC12-E6F2-43A1-9DD2-19DDFF269034}" destId="{842D2A26-90D3-462D-942D-5A3C85C169AB}" srcOrd="0" destOrd="0" parTransId="{3772EBDC-1ADF-459F-BE4E-2EB2AB239960}" sibTransId="{84554342-0B75-4B43-807F-1439D27FA27C}"/>
    <dgm:cxn modelId="{649C6B6E-5DA3-4AC9-92A4-1679ACE49FA6}" srcId="{9FA1CC12-E6F2-43A1-9DD2-19DDFF269034}" destId="{4FD2AEEA-7271-4C29-A122-1421F0AED48C}" srcOrd="2" destOrd="0" parTransId="{5CE04B84-C6EE-466F-99E2-46E922793543}" sibTransId="{7D47F9F4-81E5-4AC3-BF3F-65D4E99DF7AD}"/>
    <dgm:cxn modelId="{97281476-356E-4F51-9EE7-FF44744C6C30}" type="presOf" srcId="{9FA1CC12-E6F2-43A1-9DD2-19DDFF269034}" destId="{FB0F93DD-3DE0-469C-8730-0981AF40DA62}" srcOrd="0" destOrd="0" presId="urn:microsoft.com/office/officeart/2005/8/layout/list1"/>
    <dgm:cxn modelId="{A354BC85-4A19-4358-AB42-3CBED3A9FF3E}" type="presOf" srcId="{842D2A26-90D3-462D-942D-5A3C85C169AB}" destId="{93CAC381-3454-4DF4-A615-A78295D085DC}" srcOrd="0" destOrd="0" presId="urn:microsoft.com/office/officeart/2005/8/layout/list1"/>
    <dgm:cxn modelId="{661BB98D-A40F-4031-8EA0-CEA6D1040A23}" srcId="{9FA1CC12-E6F2-43A1-9DD2-19DDFF269034}" destId="{CD54F024-CF18-462B-ABDA-7CA482A01AF4}" srcOrd="1" destOrd="0" parTransId="{D8D69289-CC26-4BFB-92E6-4C5B9B24A004}" sibTransId="{8473FC9E-DDEB-44EF-88D4-42FC9102079A}"/>
    <dgm:cxn modelId="{32FF219A-7BBA-41FC-9427-E2132E9672DB}" srcId="{9FA1CC12-E6F2-43A1-9DD2-19DDFF269034}" destId="{FADC42D7-4968-47F8-AE56-68A2D360A149}" srcOrd="3" destOrd="0" parTransId="{E179719E-35EB-4134-B804-BB22350FADED}" sibTransId="{C44DF6DF-72CD-4C64-9CBE-C6384913373D}"/>
    <dgm:cxn modelId="{603CAF9A-9383-4F24-9DCC-61BC50B2E6A2}" type="presOf" srcId="{842D2A26-90D3-462D-942D-5A3C85C169AB}" destId="{600A3BAD-D401-45AB-B5FA-9AF4361ABE76}" srcOrd="1" destOrd="0" presId="urn:microsoft.com/office/officeart/2005/8/layout/list1"/>
    <dgm:cxn modelId="{FF5895B8-FAF8-4287-B311-3F02171871FA}" type="presOf" srcId="{4FD2AEEA-7271-4C29-A122-1421F0AED48C}" destId="{DB3C2DFE-F23F-46B4-A725-08968BAA37CE}" srcOrd="1" destOrd="0" presId="urn:microsoft.com/office/officeart/2005/8/layout/list1"/>
    <dgm:cxn modelId="{B156E4DD-AF34-43A2-86E8-DB7DA1CFBE04}" type="presOf" srcId="{CD54F024-CF18-462B-ABDA-7CA482A01AF4}" destId="{F4A8C468-8E90-4C82-93D2-F4B3FE954D56}" srcOrd="0" destOrd="0" presId="urn:microsoft.com/office/officeart/2005/8/layout/list1"/>
    <dgm:cxn modelId="{148F14E5-7B7B-47E1-B0D4-34B33742D1AF}" type="presOf" srcId="{4FD2AEEA-7271-4C29-A122-1421F0AED48C}" destId="{365111A9-F97B-404C-A356-505E89DE6404}" srcOrd="0" destOrd="0" presId="urn:microsoft.com/office/officeart/2005/8/layout/list1"/>
    <dgm:cxn modelId="{B75E246A-B5E7-4B05-B812-CC0173859C2D}" type="presParOf" srcId="{FB0F93DD-3DE0-469C-8730-0981AF40DA62}" destId="{683E1D71-0729-450E-90CF-44EFB5899ADF}" srcOrd="0" destOrd="0" presId="urn:microsoft.com/office/officeart/2005/8/layout/list1"/>
    <dgm:cxn modelId="{40AF1740-1306-4165-8F6E-D928BB6A8C80}" type="presParOf" srcId="{683E1D71-0729-450E-90CF-44EFB5899ADF}" destId="{93CAC381-3454-4DF4-A615-A78295D085DC}" srcOrd="0" destOrd="0" presId="urn:microsoft.com/office/officeart/2005/8/layout/list1"/>
    <dgm:cxn modelId="{A83B8FD7-581F-40D1-A979-668E65A8D364}" type="presParOf" srcId="{683E1D71-0729-450E-90CF-44EFB5899ADF}" destId="{600A3BAD-D401-45AB-B5FA-9AF4361ABE76}" srcOrd="1" destOrd="0" presId="urn:microsoft.com/office/officeart/2005/8/layout/list1"/>
    <dgm:cxn modelId="{C36253BB-3D24-4FED-9D73-63341CD8F195}" type="presParOf" srcId="{FB0F93DD-3DE0-469C-8730-0981AF40DA62}" destId="{B92CA18A-4FDC-4105-9E94-59AA2E7DD210}" srcOrd="1" destOrd="0" presId="urn:microsoft.com/office/officeart/2005/8/layout/list1"/>
    <dgm:cxn modelId="{677AE6A9-9FC7-4F80-B98F-E413E852FA57}" type="presParOf" srcId="{FB0F93DD-3DE0-469C-8730-0981AF40DA62}" destId="{16E53BA9-46C5-4D94-8EC7-497D156CD3C5}" srcOrd="2" destOrd="0" presId="urn:microsoft.com/office/officeart/2005/8/layout/list1"/>
    <dgm:cxn modelId="{9AA7A7AC-2892-4039-A7D1-A49B87307AC1}" type="presParOf" srcId="{FB0F93DD-3DE0-469C-8730-0981AF40DA62}" destId="{DDF9C36A-D5E6-48C3-97AA-1C5CA4BAE674}" srcOrd="3" destOrd="0" presId="urn:microsoft.com/office/officeart/2005/8/layout/list1"/>
    <dgm:cxn modelId="{60009C94-9D2A-4116-947C-CF76E9D28F28}" type="presParOf" srcId="{FB0F93DD-3DE0-469C-8730-0981AF40DA62}" destId="{73479190-285D-4B02-A2B6-F2FFCCAD3D3A}" srcOrd="4" destOrd="0" presId="urn:microsoft.com/office/officeart/2005/8/layout/list1"/>
    <dgm:cxn modelId="{ED2F9A9C-93A3-487B-BAA7-7FEEB9DDCFF5}" type="presParOf" srcId="{73479190-285D-4B02-A2B6-F2FFCCAD3D3A}" destId="{F4A8C468-8E90-4C82-93D2-F4B3FE954D56}" srcOrd="0" destOrd="0" presId="urn:microsoft.com/office/officeart/2005/8/layout/list1"/>
    <dgm:cxn modelId="{B753BD2A-2F57-4338-B36F-1DA0D7968C2F}" type="presParOf" srcId="{73479190-285D-4B02-A2B6-F2FFCCAD3D3A}" destId="{B7418113-6D2D-4EBB-A163-0EC17A785EB2}" srcOrd="1" destOrd="0" presId="urn:microsoft.com/office/officeart/2005/8/layout/list1"/>
    <dgm:cxn modelId="{6277F23C-C7AA-4330-886C-8543A64AE503}" type="presParOf" srcId="{FB0F93DD-3DE0-469C-8730-0981AF40DA62}" destId="{B4E6CF22-71C4-4B19-832D-AF56C98F9ED2}" srcOrd="5" destOrd="0" presId="urn:microsoft.com/office/officeart/2005/8/layout/list1"/>
    <dgm:cxn modelId="{74B07188-0561-46B9-9038-EB63B9322606}" type="presParOf" srcId="{FB0F93DD-3DE0-469C-8730-0981AF40DA62}" destId="{D76242DA-6C19-40EA-B2A5-3A75814D59F2}" srcOrd="6" destOrd="0" presId="urn:microsoft.com/office/officeart/2005/8/layout/list1"/>
    <dgm:cxn modelId="{5DC4E841-EE32-4DF1-8703-99457EBC3B7F}" type="presParOf" srcId="{FB0F93DD-3DE0-469C-8730-0981AF40DA62}" destId="{9532B7B9-BAD2-4458-A346-D6A39BD2F1C6}" srcOrd="7" destOrd="0" presId="urn:microsoft.com/office/officeart/2005/8/layout/list1"/>
    <dgm:cxn modelId="{63C495FA-E9D1-45B1-A65B-417481FB5D20}" type="presParOf" srcId="{FB0F93DD-3DE0-469C-8730-0981AF40DA62}" destId="{43BF2F01-AA72-4DA1-B79D-434543201248}" srcOrd="8" destOrd="0" presId="urn:microsoft.com/office/officeart/2005/8/layout/list1"/>
    <dgm:cxn modelId="{8D5D2438-114D-4A2A-9D6B-AC5BBE32B6D3}" type="presParOf" srcId="{43BF2F01-AA72-4DA1-B79D-434543201248}" destId="{365111A9-F97B-404C-A356-505E89DE6404}" srcOrd="0" destOrd="0" presId="urn:microsoft.com/office/officeart/2005/8/layout/list1"/>
    <dgm:cxn modelId="{6A6A6780-899D-4DA5-94B0-1ABE697BE98D}" type="presParOf" srcId="{43BF2F01-AA72-4DA1-B79D-434543201248}" destId="{DB3C2DFE-F23F-46B4-A725-08968BAA37CE}" srcOrd="1" destOrd="0" presId="urn:microsoft.com/office/officeart/2005/8/layout/list1"/>
    <dgm:cxn modelId="{0D4CC073-74E2-473D-84E5-E76B177DB647}" type="presParOf" srcId="{FB0F93DD-3DE0-469C-8730-0981AF40DA62}" destId="{1A6D912C-D2FB-4825-A87E-BF562773E027}" srcOrd="9" destOrd="0" presId="urn:microsoft.com/office/officeart/2005/8/layout/list1"/>
    <dgm:cxn modelId="{807159D9-8149-40B2-A009-D8015DCD2E48}" type="presParOf" srcId="{FB0F93DD-3DE0-469C-8730-0981AF40DA62}" destId="{4C88A5AC-29C8-4A0A-B0B8-53817FDA648D}" srcOrd="10" destOrd="0" presId="urn:microsoft.com/office/officeart/2005/8/layout/list1"/>
    <dgm:cxn modelId="{6202080B-094B-4C5C-8F08-5C150932DE18}" type="presParOf" srcId="{FB0F93DD-3DE0-469C-8730-0981AF40DA62}" destId="{93FF4D56-F100-48BC-A29F-3DE90EC1D175}" srcOrd="11" destOrd="0" presId="urn:microsoft.com/office/officeart/2005/8/layout/list1"/>
    <dgm:cxn modelId="{1D40D3ED-72A0-490D-A3FF-7AD9D305A86D}" type="presParOf" srcId="{FB0F93DD-3DE0-469C-8730-0981AF40DA62}" destId="{DFE24AE2-2908-4085-98F3-100BAE86042B}" srcOrd="12" destOrd="0" presId="urn:microsoft.com/office/officeart/2005/8/layout/list1"/>
    <dgm:cxn modelId="{265B7DC6-06F7-4D5A-BA29-253BAFE1A271}" type="presParOf" srcId="{DFE24AE2-2908-4085-98F3-100BAE86042B}" destId="{4B0C47E6-B68A-438D-8DA9-1937F5D62530}" srcOrd="0" destOrd="0" presId="urn:microsoft.com/office/officeart/2005/8/layout/list1"/>
    <dgm:cxn modelId="{517A2C36-01AB-4240-9F79-E62FA71738CE}" type="presParOf" srcId="{DFE24AE2-2908-4085-98F3-100BAE86042B}" destId="{2A26F9F1-4B59-4329-9FA2-01B91B602C7E}" srcOrd="1" destOrd="0" presId="urn:microsoft.com/office/officeart/2005/8/layout/list1"/>
    <dgm:cxn modelId="{659F4ED9-F328-4683-A1AE-230740BAF976}" type="presParOf" srcId="{FB0F93DD-3DE0-469C-8730-0981AF40DA62}" destId="{3236E621-452F-4A02-B9A2-5423C0B83C93}" srcOrd="13" destOrd="0" presId="urn:microsoft.com/office/officeart/2005/8/layout/list1"/>
    <dgm:cxn modelId="{357C1885-623C-4550-8559-9259F3E15913}" type="presParOf" srcId="{FB0F93DD-3DE0-469C-8730-0981AF40DA62}" destId="{1250E351-D420-45FF-A391-B148CD8A8D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4E7AE-8F36-43B8-9567-FD2F9D5E21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6CB13A-CC77-4826-8826-6D0519226F3E}">
      <dgm:prSet/>
      <dgm:spPr/>
      <dgm:t>
        <a:bodyPr/>
        <a:lstStyle/>
        <a:p>
          <a:r>
            <a:rPr lang="en-US"/>
            <a:t>Maintains core academic programs and services</a:t>
          </a:r>
        </a:p>
      </dgm:t>
    </dgm:pt>
    <dgm:pt modelId="{1D4DF60F-EB18-42EF-BDDC-8582B4609320}" type="parTrans" cxnId="{B6649385-9A43-4717-8B80-F18C88FC2653}">
      <dgm:prSet/>
      <dgm:spPr/>
      <dgm:t>
        <a:bodyPr/>
        <a:lstStyle/>
        <a:p>
          <a:endParaRPr lang="en-US"/>
        </a:p>
      </dgm:t>
    </dgm:pt>
    <dgm:pt modelId="{E5861862-DD52-46F3-9A07-3CB1C76FC7E2}" type="sibTrans" cxnId="{B6649385-9A43-4717-8B80-F18C88FC2653}">
      <dgm:prSet/>
      <dgm:spPr/>
      <dgm:t>
        <a:bodyPr/>
        <a:lstStyle/>
        <a:p>
          <a:endParaRPr lang="en-US"/>
        </a:p>
      </dgm:t>
    </dgm:pt>
    <dgm:pt modelId="{DB6CA641-966D-452B-9D8E-7C73FEFCED37}">
      <dgm:prSet/>
      <dgm:spPr/>
      <dgm:t>
        <a:bodyPr/>
        <a:lstStyle/>
        <a:p>
          <a:r>
            <a:rPr lang="en-US"/>
            <a:t>Special Education Programming</a:t>
          </a:r>
        </a:p>
      </dgm:t>
    </dgm:pt>
    <dgm:pt modelId="{2AFFB61E-8F6F-49D0-9C95-718DC40C8525}" type="parTrans" cxnId="{E8AE3D6D-8C2E-4A91-A068-C08F23D8C1F7}">
      <dgm:prSet/>
      <dgm:spPr/>
      <dgm:t>
        <a:bodyPr/>
        <a:lstStyle/>
        <a:p>
          <a:endParaRPr lang="en-US"/>
        </a:p>
      </dgm:t>
    </dgm:pt>
    <dgm:pt modelId="{802A6251-FE91-4E1E-B1B6-8B4755AE9270}" type="sibTrans" cxnId="{E8AE3D6D-8C2E-4A91-A068-C08F23D8C1F7}">
      <dgm:prSet/>
      <dgm:spPr/>
      <dgm:t>
        <a:bodyPr/>
        <a:lstStyle/>
        <a:p>
          <a:endParaRPr lang="en-US"/>
        </a:p>
      </dgm:t>
    </dgm:pt>
    <dgm:pt modelId="{2E9DDD3E-0FE6-4B60-9DE1-56808E677CD3}">
      <dgm:prSet/>
      <dgm:spPr/>
      <dgm:t>
        <a:bodyPr/>
        <a:lstStyle/>
        <a:p>
          <a:r>
            <a:rPr lang="en-US"/>
            <a:t>Academic Interventions</a:t>
          </a:r>
        </a:p>
      </dgm:t>
    </dgm:pt>
    <dgm:pt modelId="{9CFD144B-40DF-47B6-A63F-09689B3B4DE7}" type="parTrans" cxnId="{A3481B10-5B41-4D78-A11E-2977677AD718}">
      <dgm:prSet/>
      <dgm:spPr/>
      <dgm:t>
        <a:bodyPr/>
        <a:lstStyle/>
        <a:p>
          <a:endParaRPr lang="en-US"/>
        </a:p>
      </dgm:t>
    </dgm:pt>
    <dgm:pt modelId="{1BCC1FD1-5305-4ADC-98D5-A25CAF35A144}" type="sibTrans" cxnId="{A3481B10-5B41-4D78-A11E-2977677AD718}">
      <dgm:prSet/>
      <dgm:spPr/>
      <dgm:t>
        <a:bodyPr/>
        <a:lstStyle/>
        <a:p>
          <a:endParaRPr lang="en-US"/>
        </a:p>
      </dgm:t>
    </dgm:pt>
    <dgm:pt modelId="{0841F8E2-083B-44E7-9C3F-617BE5234FE4}">
      <dgm:prSet/>
      <dgm:spPr/>
      <dgm:t>
        <a:bodyPr/>
        <a:lstStyle/>
        <a:p>
          <a:r>
            <a:rPr lang="en-US"/>
            <a:t>Summer School</a:t>
          </a:r>
        </a:p>
      </dgm:t>
    </dgm:pt>
    <dgm:pt modelId="{7388A832-265D-416E-BCEF-61FC18B4EAB4}" type="parTrans" cxnId="{1051DD5B-372E-468C-A8E7-43E9121ED030}">
      <dgm:prSet/>
      <dgm:spPr/>
      <dgm:t>
        <a:bodyPr/>
        <a:lstStyle/>
        <a:p>
          <a:endParaRPr lang="en-US"/>
        </a:p>
      </dgm:t>
    </dgm:pt>
    <dgm:pt modelId="{9857C320-C39D-42B1-AD26-9EF29BC7CDCA}" type="sibTrans" cxnId="{1051DD5B-372E-468C-A8E7-43E9121ED030}">
      <dgm:prSet/>
      <dgm:spPr/>
      <dgm:t>
        <a:bodyPr/>
        <a:lstStyle/>
        <a:p>
          <a:endParaRPr lang="en-US"/>
        </a:p>
      </dgm:t>
    </dgm:pt>
    <dgm:pt modelId="{DC273FF7-28E9-4E7A-B15D-1D48D7C68FCC}">
      <dgm:prSet/>
      <dgm:spPr/>
      <dgm:t>
        <a:bodyPr/>
        <a:lstStyle/>
        <a:p>
          <a:r>
            <a:rPr lang="en-US"/>
            <a:t>Athletics</a:t>
          </a:r>
        </a:p>
      </dgm:t>
    </dgm:pt>
    <dgm:pt modelId="{7931E536-508C-42A8-A570-D9BF929C03B2}" type="parTrans" cxnId="{BD3B7B1E-0F7C-4A9F-A926-9604BDF0F936}">
      <dgm:prSet/>
      <dgm:spPr/>
      <dgm:t>
        <a:bodyPr/>
        <a:lstStyle/>
        <a:p>
          <a:endParaRPr lang="en-US"/>
        </a:p>
      </dgm:t>
    </dgm:pt>
    <dgm:pt modelId="{A9EC8EAD-D761-41AD-8498-93B834E419AB}" type="sibTrans" cxnId="{BD3B7B1E-0F7C-4A9F-A926-9604BDF0F936}">
      <dgm:prSet/>
      <dgm:spPr/>
      <dgm:t>
        <a:bodyPr/>
        <a:lstStyle/>
        <a:p>
          <a:endParaRPr lang="en-US"/>
        </a:p>
      </dgm:t>
    </dgm:pt>
    <dgm:pt modelId="{C4536506-10E8-4172-85D6-D588B46F9352}">
      <dgm:prSet/>
      <dgm:spPr/>
      <dgm:t>
        <a:bodyPr/>
        <a:lstStyle/>
        <a:p>
          <a:r>
            <a:rPr lang="en-US"/>
            <a:t>After School Programs</a:t>
          </a:r>
        </a:p>
      </dgm:t>
    </dgm:pt>
    <dgm:pt modelId="{61B8A6E6-09E8-4222-98DE-A2677C244414}" type="parTrans" cxnId="{DA7D77CE-863E-4747-86D9-96C500EE5A64}">
      <dgm:prSet/>
      <dgm:spPr/>
      <dgm:t>
        <a:bodyPr/>
        <a:lstStyle/>
        <a:p>
          <a:endParaRPr lang="en-US"/>
        </a:p>
      </dgm:t>
    </dgm:pt>
    <dgm:pt modelId="{C7B34877-513A-4A77-89CC-CA5D5DA5FA9D}" type="sibTrans" cxnId="{DA7D77CE-863E-4747-86D9-96C500EE5A64}">
      <dgm:prSet/>
      <dgm:spPr/>
      <dgm:t>
        <a:bodyPr/>
        <a:lstStyle/>
        <a:p>
          <a:endParaRPr lang="en-US"/>
        </a:p>
      </dgm:t>
    </dgm:pt>
    <dgm:pt modelId="{3119D770-E92A-4EC0-B4F5-ABB279D78571}">
      <dgm:prSet/>
      <dgm:spPr/>
      <dgm:t>
        <a:bodyPr/>
        <a:lstStyle/>
        <a:p>
          <a:r>
            <a:rPr lang="en-US"/>
            <a:t>Addition of Full Time Agricultural Teacher</a:t>
          </a:r>
        </a:p>
      </dgm:t>
    </dgm:pt>
    <dgm:pt modelId="{79E6F353-1EBA-490E-8E01-E1942B97ECDA}" type="parTrans" cxnId="{3E0B6303-2067-4F9E-9B22-2B2028606F4F}">
      <dgm:prSet/>
      <dgm:spPr/>
      <dgm:t>
        <a:bodyPr/>
        <a:lstStyle/>
        <a:p>
          <a:endParaRPr lang="en-US"/>
        </a:p>
      </dgm:t>
    </dgm:pt>
    <dgm:pt modelId="{8E35395D-A7A0-4A4B-A6C2-D251CD3FBD32}" type="sibTrans" cxnId="{3E0B6303-2067-4F9E-9B22-2B2028606F4F}">
      <dgm:prSet/>
      <dgm:spPr/>
      <dgm:t>
        <a:bodyPr/>
        <a:lstStyle/>
        <a:p>
          <a:endParaRPr lang="en-US"/>
        </a:p>
      </dgm:t>
    </dgm:pt>
    <dgm:pt modelId="{045229A5-53E2-4633-9A26-27C2540D6AB8}" type="pres">
      <dgm:prSet presAssocID="{7834E7AE-8F36-43B8-9567-FD2F9D5E21D9}" presName="linear" presStyleCnt="0">
        <dgm:presLayoutVars>
          <dgm:animLvl val="lvl"/>
          <dgm:resizeHandles val="exact"/>
        </dgm:presLayoutVars>
      </dgm:prSet>
      <dgm:spPr/>
    </dgm:pt>
    <dgm:pt modelId="{7548B481-4BA3-46CD-AD45-2A3D029DC1B7}" type="pres">
      <dgm:prSet presAssocID="{926CB13A-CC77-4826-8826-6D0519226F3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E1BD35B-A834-4797-97A4-57FF38163A4B}" type="pres">
      <dgm:prSet presAssocID="{E5861862-DD52-46F3-9A07-3CB1C76FC7E2}" presName="spacer" presStyleCnt="0"/>
      <dgm:spPr/>
    </dgm:pt>
    <dgm:pt modelId="{BB280085-A2C7-4981-9F64-D76AAEAB459C}" type="pres">
      <dgm:prSet presAssocID="{DB6CA641-966D-452B-9D8E-7C73FEFCED3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0E566F0-5C5C-48E9-AF4E-D1A344D9D5A6}" type="pres">
      <dgm:prSet presAssocID="{802A6251-FE91-4E1E-B1B6-8B4755AE9270}" presName="spacer" presStyleCnt="0"/>
      <dgm:spPr/>
    </dgm:pt>
    <dgm:pt modelId="{704306C9-4197-4FB3-AC99-75D2173B0BD0}" type="pres">
      <dgm:prSet presAssocID="{2E9DDD3E-0FE6-4B60-9DE1-56808E677CD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A60BE82-7817-4E45-BE6C-F7D5EF7FA217}" type="pres">
      <dgm:prSet presAssocID="{1BCC1FD1-5305-4ADC-98D5-A25CAF35A144}" presName="spacer" presStyleCnt="0"/>
      <dgm:spPr/>
    </dgm:pt>
    <dgm:pt modelId="{73AFD8BC-4798-4409-8793-EAA4143B71DB}" type="pres">
      <dgm:prSet presAssocID="{0841F8E2-083B-44E7-9C3F-617BE5234FE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BC72361-DBC4-49CD-A62C-B5F7E3BF5892}" type="pres">
      <dgm:prSet presAssocID="{9857C320-C39D-42B1-AD26-9EF29BC7CDCA}" presName="spacer" presStyleCnt="0"/>
      <dgm:spPr/>
    </dgm:pt>
    <dgm:pt modelId="{AC9A449B-7A7E-4736-A3D3-7BB196C6E305}" type="pres">
      <dgm:prSet presAssocID="{DC273FF7-28E9-4E7A-B15D-1D48D7C68FC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DE75EFE-1B10-4688-A48D-F33E1C899C17}" type="pres">
      <dgm:prSet presAssocID="{A9EC8EAD-D761-41AD-8498-93B834E419AB}" presName="spacer" presStyleCnt="0"/>
      <dgm:spPr/>
    </dgm:pt>
    <dgm:pt modelId="{A6F984C2-22D5-44D4-BFA1-45B2AB21C406}" type="pres">
      <dgm:prSet presAssocID="{C4536506-10E8-4172-85D6-D588B46F935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73DD159-27AE-4975-9CA2-2C45B49A2EDD}" type="pres">
      <dgm:prSet presAssocID="{C7B34877-513A-4A77-89CC-CA5D5DA5FA9D}" presName="spacer" presStyleCnt="0"/>
      <dgm:spPr/>
    </dgm:pt>
    <dgm:pt modelId="{2F75E6C0-3DCC-42AE-803E-97B262008E2C}" type="pres">
      <dgm:prSet presAssocID="{3119D770-E92A-4EC0-B4F5-ABB279D7857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E0B6303-2067-4F9E-9B22-2B2028606F4F}" srcId="{7834E7AE-8F36-43B8-9567-FD2F9D5E21D9}" destId="{3119D770-E92A-4EC0-B4F5-ABB279D78571}" srcOrd="6" destOrd="0" parTransId="{79E6F353-1EBA-490E-8E01-E1942B97ECDA}" sibTransId="{8E35395D-A7A0-4A4B-A6C2-D251CD3FBD32}"/>
    <dgm:cxn modelId="{A3481B10-5B41-4D78-A11E-2977677AD718}" srcId="{7834E7AE-8F36-43B8-9567-FD2F9D5E21D9}" destId="{2E9DDD3E-0FE6-4B60-9DE1-56808E677CD3}" srcOrd="2" destOrd="0" parTransId="{9CFD144B-40DF-47B6-A63F-09689B3B4DE7}" sibTransId="{1BCC1FD1-5305-4ADC-98D5-A25CAF35A144}"/>
    <dgm:cxn modelId="{FA50CB14-4BD3-42D4-BB99-F9B3F3F57D6C}" type="presOf" srcId="{3119D770-E92A-4EC0-B4F5-ABB279D78571}" destId="{2F75E6C0-3DCC-42AE-803E-97B262008E2C}" srcOrd="0" destOrd="0" presId="urn:microsoft.com/office/officeart/2005/8/layout/vList2"/>
    <dgm:cxn modelId="{B9A2DF1C-2D90-4FC1-9F7B-68EC99A3C512}" type="presOf" srcId="{DB6CA641-966D-452B-9D8E-7C73FEFCED37}" destId="{BB280085-A2C7-4981-9F64-D76AAEAB459C}" srcOrd="0" destOrd="0" presId="urn:microsoft.com/office/officeart/2005/8/layout/vList2"/>
    <dgm:cxn modelId="{BD3B7B1E-0F7C-4A9F-A926-9604BDF0F936}" srcId="{7834E7AE-8F36-43B8-9567-FD2F9D5E21D9}" destId="{DC273FF7-28E9-4E7A-B15D-1D48D7C68FCC}" srcOrd="4" destOrd="0" parTransId="{7931E536-508C-42A8-A570-D9BF929C03B2}" sibTransId="{A9EC8EAD-D761-41AD-8498-93B834E419AB}"/>
    <dgm:cxn modelId="{1051DD5B-372E-468C-A8E7-43E9121ED030}" srcId="{7834E7AE-8F36-43B8-9567-FD2F9D5E21D9}" destId="{0841F8E2-083B-44E7-9C3F-617BE5234FE4}" srcOrd="3" destOrd="0" parTransId="{7388A832-265D-416E-BCEF-61FC18B4EAB4}" sibTransId="{9857C320-C39D-42B1-AD26-9EF29BC7CDCA}"/>
    <dgm:cxn modelId="{35331047-C3BA-40F2-B9CE-E177E97AF60C}" type="presOf" srcId="{7834E7AE-8F36-43B8-9567-FD2F9D5E21D9}" destId="{045229A5-53E2-4633-9A26-27C2540D6AB8}" srcOrd="0" destOrd="0" presId="urn:microsoft.com/office/officeart/2005/8/layout/vList2"/>
    <dgm:cxn modelId="{E8AE3D6D-8C2E-4A91-A068-C08F23D8C1F7}" srcId="{7834E7AE-8F36-43B8-9567-FD2F9D5E21D9}" destId="{DB6CA641-966D-452B-9D8E-7C73FEFCED37}" srcOrd="1" destOrd="0" parTransId="{2AFFB61E-8F6F-49D0-9C95-718DC40C8525}" sibTransId="{802A6251-FE91-4E1E-B1B6-8B4755AE9270}"/>
    <dgm:cxn modelId="{B6D71D55-D90E-46C7-AC29-2614066A3B06}" type="presOf" srcId="{C4536506-10E8-4172-85D6-D588B46F9352}" destId="{A6F984C2-22D5-44D4-BFA1-45B2AB21C406}" srcOrd="0" destOrd="0" presId="urn:microsoft.com/office/officeart/2005/8/layout/vList2"/>
    <dgm:cxn modelId="{6C59557E-4E49-41C3-9F35-1488B098B8B8}" type="presOf" srcId="{926CB13A-CC77-4826-8826-6D0519226F3E}" destId="{7548B481-4BA3-46CD-AD45-2A3D029DC1B7}" srcOrd="0" destOrd="0" presId="urn:microsoft.com/office/officeart/2005/8/layout/vList2"/>
    <dgm:cxn modelId="{B6649385-9A43-4717-8B80-F18C88FC2653}" srcId="{7834E7AE-8F36-43B8-9567-FD2F9D5E21D9}" destId="{926CB13A-CC77-4826-8826-6D0519226F3E}" srcOrd="0" destOrd="0" parTransId="{1D4DF60F-EB18-42EF-BDDC-8582B4609320}" sibTransId="{E5861862-DD52-46F3-9A07-3CB1C76FC7E2}"/>
    <dgm:cxn modelId="{26898886-08E1-4331-91F5-86A76F957C95}" type="presOf" srcId="{0841F8E2-083B-44E7-9C3F-617BE5234FE4}" destId="{73AFD8BC-4798-4409-8793-EAA4143B71DB}" srcOrd="0" destOrd="0" presId="urn:microsoft.com/office/officeart/2005/8/layout/vList2"/>
    <dgm:cxn modelId="{BD89239D-8F4B-483E-B2ED-44CD687D1F08}" type="presOf" srcId="{2E9DDD3E-0FE6-4B60-9DE1-56808E677CD3}" destId="{704306C9-4197-4FB3-AC99-75D2173B0BD0}" srcOrd="0" destOrd="0" presId="urn:microsoft.com/office/officeart/2005/8/layout/vList2"/>
    <dgm:cxn modelId="{DA7D77CE-863E-4747-86D9-96C500EE5A64}" srcId="{7834E7AE-8F36-43B8-9567-FD2F9D5E21D9}" destId="{C4536506-10E8-4172-85D6-D588B46F9352}" srcOrd="5" destOrd="0" parTransId="{61B8A6E6-09E8-4222-98DE-A2677C244414}" sibTransId="{C7B34877-513A-4A77-89CC-CA5D5DA5FA9D}"/>
    <dgm:cxn modelId="{B31C28D0-3DDB-4D8F-85EA-41EDDBA19FA3}" type="presOf" srcId="{DC273FF7-28E9-4E7A-B15D-1D48D7C68FCC}" destId="{AC9A449B-7A7E-4736-A3D3-7BB196C6E305}" srcOrd="0" destOrd="0" presId="urn:microsoft.com/office/officeart/2005/8/layout/vList2"/>
    <dgm:cxn modelId="{6432F0E2-134D-42B6-B434-35919E3680CE}" type="presParOf" srcId="{045229A5-53E2-4633-9A26-27C2540D6AB8}" destId="{7548B481-4BA3-46CD-AD45-2A3D029DC1B7}" srcOrd="0" destOrd="0" presId="urn:microsoft.com/office/officeart/2005/8/layout/vList2"/>
    <dgm:cxn modelId="{8451203F-034C-4E5D-82C1-199D9A470E81}" type="presParOf" srcId="{045229A5-53E2-4633-9A26-27C2540D6AB8}" destId="{FE1BD35B-A834-4797-97A4-57FF38163A4B}" srcOrd="1" destOrd="0" presId="urn:microsoft.com/office/officeart/2005/8/layout/vList2"/>
    <dgm:cxn modelId="{BA9A415D-0B53-4C5D-B2F9-ADF9E38341CE}" type="presParOf" srcId="{045229A5-53E2-4633-9A26-27C2540D6AB8}" destId="{BB280085-A2C7-4981-9F64-D76AAEAB459C}" srcOrd="2" destOrd="0" presId="urn:microsoft.com/office/officeart/2005/8/layout/vList2"/>
    <dgm:cxn modelId="{1447682E-94F5-455F-91F2-2DE593E0C1E8}" type="presParOf" srcId="{045229A5-53E2-4633-9A26-27C2540D6AB8}" destId="{60E566F0-5C5C-48E9-AF4E-D1A344D9D5A6}" srcOrd="3" destOrd="0" presId="urn:microsoft.com/office/officeart/2005/8/layout/vList2"/>
    <dgm:cxn modelId="{8B950734-DAC9-4004-81D1-707299E5AA86}" type="presParOf" srcId="{045229A5-53E2-4633-9A26-27C2540D6AB8}" destId="{704306C9-4197-4FB3-AC99-75D2173B0BD0}" srcOrd="4" destOrd="0" presId="urn:microsoft.com/office/officeart/2005/8/layout/vList2"/>
    <dgm:cxn modelId="{88E5699F-2F50-4912-91B8-8F669CACCA2E}" type="presParOf" srcId="{045229A5-53E2-4633-9A26-27C2540D6AB8}" destId="{DA60BE82-7817-4E45-BE6C-F7D5EF7FA217}" srcOrd="5" destOrd="0" presId="urn:microsoft.com/office/officeart/2005/8/layout/vList2"/>
    <dgm:cxn modelId="{BD3E3098-D09C-4147-84F1-A0B690AD6945}" type="presParOf" srcId="{045229A5-53E2-4633-9A26-27C2540D6AB8}" destId="{73AFD8BC-4798-4409-8793-EAA4143B71DB}" srcOrd="6" destOrd="0" presId="urn:microsoft.com/office/officeart/2005/8/layout/vList2"/>
    <dgm:cxn modelId="{A907339D-E344-4A1D-9935-E0998DE1406C}" type="presParOf" srcId="{045229A5-53E2-4633-9A26-27C2540D6AB8}" destId="{ABC72361-DBC4-49CD-A62C-B5F7E3BF5892}" srcOrd="7" destOrd="0" presId="urn:microsoft.com/office/officeart/2005/8/layout/vList2"/>
    <dgm:cxn modelId="{E0C7D305-7282-468C-9B6C-FC0781078D81}" type="presParOf" srcId="{045229A5-53E2-4633-9A26-27C2540D6AB8}" destId="{AC9A449B-7A7E-4736-A3D3-7BB196C6E305}" srcOrd="8" destOrd="0" presId="urn:microsoft.com/office/officeart/2005/8/layout/vList2"/>
    <dgm:cxn modelId="{1BB96B94-077E-4D05-ADD2-E6CCFD8015EC}" type="presParOf" srcId="{045229A5-53E2-4633-9A26-27C2540D6AB8}" destId="{1DE75EFE-1B10-4688-A48D-F33E1C899C17}" srcOrd="9" destOrd="0" presId="urn:microsoft.com/office/officeart/2005/8/layout/vList2"/>
    <dgm:cxn modelId="{31F6D6BE-3EDD-4173-8523-0311B0B066B1}" type="presParOf" srcId="{045229A5-53E2-4633-9A26-27C2540D6AB8}" destId="{A6F984C2-22D5-44D4-BFA1-45B2AB21C406}" srcOrd="10" destOrd="0" presId="urn:microsoft.com/office/officeart/2005/8/layout/vList2"/>
    <dgm:cxn modelId="{3CE3E124-45A0-4579-8124-883770D56721}" type="presParOf" srcId="{045229A5-53E2-4633-9A26-27C2540D6AB8}" destId="{D73DD159-27AE-4975-9CA2-2C45B49A2EDD}" srcOrd="11" destOrd="0" presId="urn:microsoft.com/office/officeart/2005/8/layout/vList2"/>
    <dgm:cxn modelId="{E4A5EB21-FDF7-4298-9931-0F88470C16D0}" type="presParOf" srcId="{045229A5-53E2-4633-9A26-27C2540D6AB8}" destId="{2F75E6C0-3DCC-42AE-803E-97B262008E2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53BA9-46C5-4D94-8EC7-497D156CD3C5}">
      <dsp:nvSpPr>
        <dsp:cNvPr id="0" name=""/>
        <dsp:cNvSpPr/>
      </dsp:nvSpPr>
      <dsp:spPr>
        <a:xfrm>
          <a:off x="0" y="511533"/>
          <a:ext cx="76249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A3BAD-D401-45AB-B5FA-9AF4361ABE76}">
      <dsp:nvSpPr>
        <dsp:cNvPr id="0" name=""/>
        <dsp:cNvSpPr/>
      </dsp:nvSpPr>
      <dsp:spPr>
        <a:xfrm>
          <a:off x="381247" y="68733"/>
          <a:ext cx="533747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$42,616,026 Budget</a:t>
          </a:r>
        </a:p>
      </dsp:txBody>
      <dsp:txXfrm>
        <a:off x="424478" y="111964"/>
        <a:ext cx="5251008" cy="799138"/>
      </dsp:txXfrm>
    </dsp:sp>
    <dsp:sp modelId="{D76242DA-6C19-40EA-B2A5-3A75814D59F2}">
      <dsp:nvSpPr>
        <dsp:cNvPr id="0" name=""/>
        <dsp:cNvSpPr/>
      </dsp:nvSpPr>
      <dsp:spPr>
        <a:xfrm>
          <a:off x="0" y="1872333"/>
          <a:ext cx="76249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18113-6D2D-4EBB-A163-0EC17A785EB2}">
      <dsp:nvSpPr>
        <dsp:cNvPr id="0" name=""/>
        <dsp:cNvSpPr/>
      </dsp:nvSpPr>
      <dsp:spPr>
        <a:xfrm>
          <a:off x="381247" y="1429533"/>
          <a:ext cx="533747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Budget GAP - $2.1M</a:t>
          </a:r>
        </a:p>
      </dsp:txBody>
      <dsp:txXfrm>
        <a:off x="424478" y="1472764"/>
        <a:ext cx="5251008" cy="799138"/>
      </dsp:txXfrm>
    </dsp:sp>
    <dsp:sp modelId="{4C88A5AC-29C8-4A0A-B0B8-53817FDA648D}">
      <dsp:nvSpPr>
        <dsp:cNvPr id="0" name=""/>
        <dsp:cNvSpPr/>
      </dsp:nvSpPr>
      <dsp:spPr>
        <a:xfrm>
          <a:off x="0" y="3233133"/>
          <a:ext cx="76249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C2DFE-F23F-46B4-A725-08968BAA37CE}">
      <dsp:nvSpPr>
        <dsp:cNvPr id="0" name=""/>
        <dsp:cNvSpPr/>
      </dsp:nvSpPr>
      <dsp:spPr>
        <a:xfrm>
          <a:off x="381247" y="2790333"/>
          <a:ext cx="533747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2.83% Budget Increase</a:t>
          </a:r>
        </a:p>
      </dsp:txBody>
      <dsp:txXfrm>
        <a:off x="424478" y="2833564"/>
        <a:ext cx="5251008" cy="799138"/>
      </dsp:txXfrm>
    </dsp:sp>
    <dsp:sp modelId="{1250E351-D420-45FF-A391-B148CD8A8D4C}">
      <dsp:nvSpPr>
        <dsp:cNvPr id="0" name=""/>
        <dsp:cNvSpPr/>
      </dsp:nvSpPr>
      <dsp:spPr>
        <a:xfrm>
          <a:off x="0" y="4627382"/>
          <a:ext cx="76249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6F9F1-4B59-4329-9FA2-01B91B602C7E}">
      <dsp:nvSpPr>
        <dsp:cNvPr id="0" name=""/>
        <dsp:cNvSpPr/>
      </dsp:nvSpPr>
      <dsp:spPr>
        <a:xfrm>
          <a:off x="381247" y="4151133"/>
          <a:ext cx="533747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44" tIns="0" rIns="20174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2% Tax Levy Increase</a:t>
          </a:r>
        </a:p>
      </dsp:txBody>
      <dsp:txXfrm>
        <a:off x="424478" y="4194364"/>
        <a:ext cx="525100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B481-4BA3-46CD-AD45-2A3D029DC1B7}">
      <dsp:nvSpPr>
        <dsp:cNvPr id="0" name=""/>
        <dsp:cNvSpPr/>
      </dsp:nvSpPr>
      <dsp:spPr>
        <a:xfrm>
          <a:off x="0" y="22524"/>
          <a:ext cx="517819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Maintains core academic programs and services</a:t>
          </a:r>
        </a:p>
      </dsp:txBody>
      <dsp:txXfrm>
        <a:off x="21075" y="43599"/>
        <a:ext cx="5136048" cy="389580"/>
      </dsp:txXfrm>
    </dsp:sp>
    <dsp:sp modelId="{BB280085-A2C7-4981-9F64-D76AAEAB459C}">
      <dsp:nvSpPr>
        <dsp:cNvPr id="0" name=""/>
        <dsp:cNvSpPr/>
      </dsp:nvSpPr>
      <dsp:spPr>
        <a:xfrm>
          <a:off x="0" y="506094"/>
          <a:ext cx="517819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Special Education Programming</a:t>
          </a:r>
        </a:p>
      </dsp:txBody>
      <dsp:txXfrm>
        <a:off x="21075" y="527169"/>
        <a:ext cx="5136048" cy="389580"/>
      </dsp:txXfrm>
    </dsp:sp>
    <dsp:sp modelId="{704306C9-4197-4FB3-AC99-75D2173B0BD0}">
      <dsp:nvSpPr>
        <dsp:cNvPr id="0" name=""/>
        <dsp:cNvSpPr/>
      </dsp:nvSpPr>
      <dsp:spPr>
        <a:xfrm>
          <a:off x="0" y="989665"/>
          <a:ext cx="517819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Academic Interventions</a:t>
          </a:r>
        </a:p>
      </dsp:txBody>
      <dsp:txXfrm>
        <a:off x="21075" y="1010740"/>
        <a:ext cx="5136048" cy="389580"/>
      </dsp:txXfrm>
    </dsp:sp>
    <dsp:sp modelId="{73AFD8BC-4798-4409-8793-EAA4143B71DB}">
      <dsp:nvSpPr>
        <dsp:cNvPr id="0" name=""/>
        <dsp:cNvSpPr/>
      </dsp:nvSpPr>
      <dsp:spPr>
        <a:xfrm>
          <a:off x="0" y="1473234"/>
          <a:ext cx="517819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Summer School</a:t>
          </a:r>
        </a:p>
      </dsp:txBody>
      <dsp:txXfrm>
        <a:off x="21075" y="1494309"/>
        <a:ext cx="5136048" cy="389580"/>
      </dsp:txXfrm>
    </dsp:sp>
    <dsp:sp modelId="{AC9A449B-7A7E-4736-A3D3-7BB196C6E305}">
      <dsp:nvSpPr>
        <dsp:cNvPr id="0" name=""/>
        <dsp:cNvSpPr/>
      </dsp:nvSpPr>
      <dsp:spPr>
        <a:xfrm>
          <a:off x="0" y="1956804"/>
          <a:ext cx="517819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Athletics</a:t>
          </a:r>
        </a:p>
      </dsp:txBody>
      <dsp:txXfrm>
        <a:off x="21075" y="1977879"/>
        <a:ext cx="5136048" cy="389580"/>
      </dsp:txXfrm>
    </dsp:sp>
    <dsp:sp modelId="{A6F984C2-22D5-44D4-BFA1-45B2AB21C406}">
      <dsp:nvSpPr>
        <dsp:cNvPr id="0" name=""/>
        <dsp:cNvSpPr/>
      </dsp:nvSpPr>
      <dsp:spPr>
        <a:xfrm>
          <a:off x="0" y="2440374"/>
          <a:ext cx="517819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After School Programs</a:t>
          </a:r>
        </a:p>
      </dsp:txBody>
      <dsp:txXfrm>
        <a:off x="21075" y="2461449"/>
        <a:ext cx="5136048" cy="389580"/>
      </dsp:txXfrm>
    </dsp:sp>
    <dsp:sp modelId="{2F75E6C0-3DCC-42AE-803E-97B262008E2C}">
      <dsp:nvSpPr>
        <dsp:cNvPr id="0" name=""/>
        <dsp:cNvSpPr/>
      </dsp:nvSpPr>
      <dsp:spPr>
        <a:xfrm>
          <a:off x="0" y="2923944"/>
          <a:ext cx="517819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Addition of Full Time Agricultural Teacher</a:t>
          </a:r>
        </a:p>
      </dsp:txBody>
      <dsp:txXfrm>
        <a:off x="21075" y="2945019"/>
        <a:ext cx="5136048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092C-866B-480F-A0EF-1122E474A3F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721D3-406D-45E5-A183-95077F76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8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district closed the budget gap through a combination of strategic decisions. No single reduction solved the problem. Instead, we made thoughtful adjustments in staffing, spending, revenue assumptions, and service levels</a:t>
            </a:r>
          </a:p>
          <a:p>
            <a:r>
              <a:rPr lang="en-US" dirty="0"/>
              <a:t>Eliminated positions through attrition Lowered supply codes Lowered equipment budget Budgeted revenues closer Used more fund balance Eliminated select BOCES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21D3-406D-45E5-A183-95077F765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Managed vacancies through retirements and resignations Avoided layoffs whenever possible Limited disruption to staff and students Aligned staffing with district needs and budget realities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21D3-406D-45E5-A183-95077F765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21D3-406D-45E5-A183-95077F765F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9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7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1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6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9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002DA7-EE54-4696-B267-A3F4B6CB1D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9C500D-0A2C-4EC4-86DF-1FC5DEE39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6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7162-ACAD-42E6-8E8A-217F7D8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758952"/>
            <a:ext cx="7754558" cy="2670048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2026-2027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2EDC6-3536-414A-909D-743876895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April 21, 2026</a:t>
            </a:r>
          </a:p>
          <a:p>
            <a:r>
              <a:rPr lang="en-US" dirty="0"/>
              <a:t>Benjamin Barkley, interim superintendent</a:t>
            </a:r>
          </a:p>
          <a:p>
            <a:r>
              <a:rPr lang="en-US" dirty="0"/>
              <a:t>Natascha jock, school business executive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83AAC-20DB-4E4C-8E4D-254ECBAAA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74" y="124892"/>
            <a:ext cx="4172914" cy="3566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F83AA5-FC70-446A-85C7-9C35B340BA33}"/>
              </a:ext>
            </a:extLst>
          </p:cNvPr>
          <p:cNvSpPr txBox="1"/>
          <p:nvPr/>
        </p:nvSpPr>
        <p:spPr>
          <a:xfrm>
            <a:off x="0" y="63718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Shamrock</a:t>
            </a:r>
            <a:r>
              <a:rPr lang="en-US" sz="2400" dirty="0"/>
              <a:t> </a:t>
            </a:r>
            <a:r>
              <a:rPr lang="en-US" sz="2400" b="1" dirty="0"/>
              <a:t>PRIDE</a:t>
            </a:r>
            <a:r>
              <a:rPr lang="en-US" sz="2400" dirty="0"/>
              <a:t>: </a:t>
            </a:r>
            <a:r>
              <a:rPr lang="en-US" sz="2400" b="1" dirty="0"/>
              <a:t>P</a:t>
            </a:r>
            <a:r>
              <a:rPr lang="en-US" sz="2400" dirty="0"/>
              <a:t>eople </a:t>
            </a:r>
            <a:r>
              <a:rPr lang="en-US" sz="2400" b="1" dirty="0"/>
              <a:t>R</a:t>
            </a:r>
            <a:r>
              <a:rPr lang="en-US" sz="2400" dirty="0"/>
              <a:t>especting </a:t>
            </a:r>
            <a:r>
              <a:rPr lang="en-US" sz="2400" b="1" dirty="0"/>
              <a:t>I</a:t>
            </a:r>
            <a:r>
              <a:rPr lang="en-US" sz="2400" dirty="0"/>
              <a:t>ndividuality, </a:t>
            </a:r>
            <a:r>
              <a:rPr lang="en-US" sz="2400" b="1" dirty="0"/>
              <a:t>D</a:t>
            </a:r>
            <a:r>
              <a:rPr lang="en-US" sz="2400" dirty="0"/>
              <a:t>iversity &amp; </a:t>
            </a:r>
            <a:r>
              <a:rPr lang="en-US" sz="2400" b="1" dirty="0"/>
              <a:t>E</a:t>
            </a:r>
            <a:r>
              <a:rPr lang="en-US" sz="2400" dirty="0"/>
              <a:t>ducational Achievement </a:t>
            </a:r>
          </a:p>
        </p:txBody>
      </p:sp>
    </p:spTree>
    <p:extLst>
      <p:ext uri="{BB962C8B-B14F-4D97-AF65-F5344CB8AC3E}">
        <p14:creationId xmlns:p14="http://schemas.microsoft.com/office/powerpoint/2010/main" val="381663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E174-2310-480B-909D-878F43F5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4299"/>
            <a:ext cx="10058400" cy="1450757"/>
          </a:xfrm>
        </p:spPr>
        <p:txBody>
          <a:bodyPr/>
          <a:lstStyle/>
          <a:p>
            <a:r>
              <a:rPr lang="en-US" dirty="0"/>
              <a:t>Budget Reductions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BC08D7-E7D1-4870-ADAC-987EEC207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9" y="1768207"/>
            <a:ext cx="3028829" cy="39189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26FABD-C8A0-4863-B414-67FB1EF47D58}"/>
              </a:ext>
            </a:extLst>
          </p:cNvPr>
          <p:cNvSpPr txBox="1"/>
          <p:nvPr/>
        </p:nvSpPr>
        <p:spPr>
          <a:xfrm>
            <a:off x="4638907" y="2029522"/>
            <a:ext cx="6802244" cy="3416320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FTE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FTE Elementary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FTE Library Media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FTE Resource Room Teachers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FTE Math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FTE Math AIS/IST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FTE Student Support Service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FTE Custodian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Sunset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Holistic Life Foundation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E8569-7C0A-46CF-B6DC-16E17613D67E}"/>
              </a:ext>
            </a:extLst>
          </p:cNvPr>
          <p:cNvSpPr txBox="1"/>
          <p:nvPr/>
        </p:nvSpPr>
        <p:spPr>
          <a:xfrm>
            <a:off x="1097280" y="5681902"/>
            <a:ext cx="1034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Through attrition the district reduced staffing costs in a more gradual and less disruptive way. This approach helped us manage the budget while minimizing the impact on people and programs.</a:t>
            </a:r>
          </a:p>
        </p:txBody>
      </p:sp>
    </p:spTree>
    <p:extLst>
      <p:ext uri="{BB962C8B-B14F-4D97-AF65-F5344CB8AC3E}">
        <p14:creationId xmlns:p14="http://schemas.microsoft.com/office/powerpoint/2010/main" val="281282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953C-8B6E-4F88-858E-2C47F3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Budget Preserves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CB29343-59DC-411A-9378-B81B3245651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10982272"/>
              </p:ext>
            </p:extLst>
          </p:nvPr>
        </p:nvGraphicFramePr>
        <p:xfrm>
          <a:off x="948281" y="2179933"/>
          <a:ext cx="5178199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B1BD9A4-D0A4-4A27-A23A-D975FEFBB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2" y="2038230"/>
            <a:ext cx="5337824" cy="4019006"/>
          </a:xfrm>
          <a:prstGeom prst="rect">
            <a:avLst/>
          </a:prstGeom>
          <a:ln w="4762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1078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9937-C2B2-48C4-BB5A-959B4896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5570"/>
            <a:ext cx="3200400" cy="2286000"/>
          </a:xfrm>
        </p:spPr>
        <p:txBody>
          <a:bodyPr anchor="t">
            <a:normAutofit/>
          </a:bodyPr>
          <a:lstStyle/>
          <a:p>
            <a:r>
              <a:rPr lang="en-US" b="1" dirty="0"/>
              <a:t>Year to Year Budget Comparison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8DBC980-43F5-4E65-90C6-091515D4D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781922"/>
              </p:ext>
            </p:extLst>
          </p:nvPr>
        </p:nvGraphicFramePr>
        <p:xfrm>
          <a:off x="4560849" y="181764"/>
          <a:ext cx="7173948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487">
                  <a:extLst>
                    <a:ext uri="{9D8B030D-6E8A-4147-A177-3AD203B41FA5}">
                      <a16:colId xmlns:a16="http://schemas.microsoft.com/office/drawing/2014/main" val="2900840485"/>
                    </a:ext>
                  </a:extLst>
                </a:gridCol>
                <a:gridCol w="1793487">
                  <a:extLst>
                    <a:ext uri="{9D8B030D-6E8A-4147-A177-3AD203B41FA5}">
                      <a16:colId xmlns:a16="http://schemas.microsoft.com/office/drawing/2014/main" val="543699727"/>
                    </a:ext>
                  </a:extLst>
                </a:gridCol>
                <a:gridCol w="1793487">
                  <a:extLst>
                    <a:ext uri="{9D8B030D-6E8A-4147-A177-3AD203B41FA5}">
                      <a16:colId xmlns:a16="http://schemas.microsoft.com/office/drawing/2014/main" val="114125478"/>
                    </a:ext>
                  </a:extLst>
                </a:gridCol>
                <a:gridCol w="1793487">
                  <a:extLst>
                    <a:ext uri="{9D8B030D-6E8A-4147-A177-3AD203B41FA5}">
                      <a16:colId xmlns:a16="http://schemas.microsoft.com/office/drawing/2014/main" val="3464070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2026-2027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80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PROPERTY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2,036,653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2,077,386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40,733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5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$29,576,650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$29,648,260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71,610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29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NATIVE AMERICAN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7,575,739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8,009,853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434,114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779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  593,397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 782,130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188,733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$39,782,439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$40,517,629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  735,190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39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71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EXPENDITURES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2025-2026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2026-2027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Difference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2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SALARIES &amp;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$28,552,895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$29,293,800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740,905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4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4,112,343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4,605,569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493,226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6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SUPPLIES &amp; CONTRACTUAL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3,927,955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3,922,450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  (5,505)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88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4,851,781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4,794,207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(57,574)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5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$41,444,974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$42,616,026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$1,171,052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49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1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FUND BALANCE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  1,662,535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  2,098,397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   435,862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3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6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88FE-0741-49F2-A00A-1BA9FD190C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9618" y="-436972"/>
            <a:ext cx="10058400" cy="1450975"/>
          </a:xfrm>
        </p:spPr>
        <p:txBody>
          <a:bodyPr/>
          <a:lstStyle/>
          <a:p>
            <a:r>
              <a:rPr lang="en-US" dirty="0"/>
              <a:t>Understanding Fund Balance Over Time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DE65E3-E274-4A92-B88C-8F788384F07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5781470"/>
              </p:ext>
            </p:extLst>
          </p:nvPr>
        </p:nvGraphicFramePr>
        <p:xfrm>
          <a:off x="6383183" y="1103211"/>
          <a:ext cx="5307012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45F7BC-67DB-4DC4-B34C-BDC75BDD76DC}"/>
              </a:ext>
            </a:extLst>
          </p:cNvPr>
          <p:cNvSpPr txBox="1"/>
          <p:nvPr/>
        </p:nvSpPr>
        <p:spPr>
          <a:xfrm>
            <a:off x="1003609" y="1103211"/>
            <a:ext cx="5006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Reserved</a:t>
            </a:r>
            <a:r>
              <a:rPr lang="en-US" dirty="0"/>
              <a:t> (Green)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Funds legally set aside for future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Capital, retirement, employee benefits, 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Cannot be used for general operating expenses</a:t>
            </a:r>
          </a:p>
          <a:p>
            <a:r>
              <a:rPr lang="en-US" b="1" u="sng" dirty="0"/>
              <a:t>Appropriated</a:t>
            </a:r>
            <a:r>
              <a:rPr lang="en-US" dirty="0"/>
              <a:t> (Red)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Used to help balance budget in difficult years</a:t>
            </a:r>
          </a:p>
          <a:p>
            <a:r>
              <a:rPr lang="en-US" b="1" u="sng" dirty="0"/>
              <a:t>Unappropriated</a:t>
            </a:r>
            <a:r>
              <a:rPr lang="en-US" dirty="0"/>
              <a:t> (Orange)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remaining cushion for fiscal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to 4% of next year’s 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8C4D7-BC84-41F8-BC98-4DC56A600377}"/>
              </a:ext>
            </a:extLst>
          </p:cNvPr>
          <p:cNvSpPr txBox="1"/>
          <p:nvPr/>
        </p:nvSpPr>
        <p:spPr>
          <a:xfrm>
            <a:off x="1003609" y="4815835"/>
            <a:ext cx="520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current rate of use, the District’s unappropriated fund balance is projected to be exhausted within the next two years, underscoring the need for long-term fiscal planning.</a:t>
            </a:r>
          </a:p>
        </p:txBody>
      </p:sp>
    </p:spTree>
    <p:extLst>
      <p:ext uri="{BB962C8B-B14F-4D97-AF65-F5344CB8AC3E}">
        <p14:creationId xmlns:p14="http://schemas.microsoft.com/office/powerpoint/2010/main" val="269343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9427-5EDF-4815-8A5C-D90B33B3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Property Tax Cap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6EB60-E040-45C8-84CD-68A9F506C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50741"/>
            <a:ext cx="3200400" cy="4554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29CBA-56C7-410D-878B-1366A6D3D90F}"/>
              </a:ext>
            </a:extLst>
          </p:cNvPr>
          <p:cNvSpPr txBox="1"/>
          <p:nvPr/>
        </p:nvSpPr>
        <p:spPr>
          <a:xfrm>
            <a:off x="4800599" y="1013154"/>
            <a:ext cx="68524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tax cap is often perceived as a fixed percentage, but in reality it is recalculated every year using variables outside district control.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Formula is driven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PILOTS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Capital Exclusions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Tax base growth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Tax Cap does not produce consistent or predictable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Historically, when budgets have allowed, the District has maintained less than 2% tax levy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1% increase in the tax levy = </a:t>
            </a:r>
            <a:r>
              <a:rPr lang="en-US" sz="2000" b="1" u="sng" dirty="0">
                <a:solidFill>
                  <a:srgbClr val="FF0000"/>
                </a:solidFill>
              </a:rPr>
              <a:t>$20,366 </a:t>
            </a:r>
            <a:r>
              <a:rPr lang="en-US" sz="2000" b="1" dirty="0">
                <a:solidFill>
                  <a:srgbClr val="FF0000"/>
                </a:solidFill>
              </a:rPr>
              <a:t>in additional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8B6077-2AB2-4FFB-8929-584093721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90159"/>
              </p:ext>
            </p:extLst>
          </p:nvPr>
        </p:nvGraphicFramePr>
        <p:xfrm>
          <a:off x="457199" y="1750741"/>
          <a:ext cx="3200400" cy="433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78228007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46925766"/>
                    </a:ext>
                  </a:extLst>
                </a:gridCol>
              </a:tblGrid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Tax 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764612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868731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154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47128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71073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888767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39169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299323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681698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54938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US" dirty="0"/>
                        <a:t>2026-2027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1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7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D72E-2854-4DC2-86E4-ABC33FD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832997"/>
          </a:xfrm>
        </p:spPr>
        <p:txBody>
          <a:bodyPr anchor="t"/>
          <a:lstStyle/>
          <a:p>
            <a:r>
              <a:rPr lang="en-US" dirty="0"/>
              <a:t>PROPERTY TAXES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B90C4-9C11-4277-88C9-64CB71F4D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94985"/>
            <a:ext cx="3200400" cy="4610219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Tax levy has been steady over the last 10 years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Tax rate per $1,000 of assessed value has decreased significantly from $14.37 to $6.09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This is a result in the growth of the tax base not a decrease in the amount collected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Last year a $100,000 home resulted in a $378 tax bill with star exemptions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23F888-119C-4CA5-AF1C-630A7A003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460839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5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E458-76DD-404D-8FC1-C2F45736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SCHOOL BUS REPLACEMENT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82C14-4500-43E9-A296-548E02F38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Five-Year Replacement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Average age of buses is 6 years / 80,000 miles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Replace 4 buses annually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Annual budget impact after aid: $8,000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2026-2027 Replacement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NYS Native American Transportation will no longer provide SED buses to the District moving forward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will impact our replacement plan and financing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District will purchase additional buses to replace SED buses and be reimbursed on the Native American Transportation contract.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Replace 8 buses at a cost not to exceed $1,400,000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43D6-0C3C-4F65-A639-572115A72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38103"/>
            <a:ext cx="3200400" cy="406710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The bus purchase reflects a planned replacement of aging vehicles to maintain student safety, control rising maintenance costs, and ensure reliable transportation service.</a:t>
            </a:r>
          </a:p>
        </p:txBody>
      </p:sp>
    </p:spTree>
    <p:extLst>
      <p:ext uri="{BB962C8B-B14F-4D97-AF65-F5344CB8AC3E}">
        <p14:creationId xmlns:p14="http://schemas.microsoft.com/office/powerpoint/2010/main" val="206866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8A3C-7A85-4353-8761-83F38954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761"/>
            <a:ext cx="3200400" cy="2286000"/>
          </a:xfrm>
        </p:spPr>
        <p:txBody>
          <a:bodyPr anchor="t"/>
          <a:lstStyle/>
          <a:p>
            <a:r>
              <a:rPr lang="en-US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11EF0-1FDB-41CF-B2A8-F935B40AE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49529"/>
            <a:ext cx="3200400" cy="3379124"/>
          </a:xfrm>
        </p:spPr>
        <p:txBody>
          <a:bodyPr>
            <a:normAutofit/>
          </a:bodyPr>
          <a:lstStyle/>
          <a:p>
            <a:r>
              <a:rPr lang="en-US" sz="2400" dirty="0"/>
              <a:t>May 6, 2026 </a:t>
            </a:r>
          </a:p>
          <a:p>
            <a:r>
              <a:rPr lang="en-US" sz="2400" dirty="0"/>
              <a:t>5pm – Budget Hearing </a:t>
            </a:r>
          </a:p>
          <a:p>
            <a:endParaRPr lang="en-US" sz="2400" dirty="0"/>
          </a:p>
          <a:p>
            <a:r>
              <a:rPr lang="en-US" sz="2400" dirty="0"/>
              <a:t>May 19, 2026 </a:t>
            </a:r>
          </a:p>
          <a:p>
            <a:r>
              <a:rPr lang="en-US" sz="2400" dirty="0"/>
              <a:t>12-8pm – Budget Vote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E4C7AF5-1414-4CD9-A0F5-9125265D9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" y="4212969"/>
            <a:ext cx="2793609" cy="18624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3976B9-0DA8-4FB6-8C2F-05327C1B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57" y="1347650"/>
            <a:ext cx="7413226" cy="4162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94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BA3F19-EEFF-4562-A7AD-4E316A90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78"/>
            <a:ext cx="3200400" cy="116307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2026-2027 Budget Glance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8303D18-C781-4C31-92C0-C72A9F906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00" y="1966975"/>
            <a:ext cx="2875997" cy="3790801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9D9116-C1B5-4AC3-904E-DF4B11F23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354617"/>
              </p:ext>
            </p:extLst>
          </p:nvPr>
        </p:nvGraphicFramePr>
        <p:xfrm>
          <a:off x="4317999" y="719666"/>
          <a:ext cx="76249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41F07A2E-5B96-40A0-B320-F6427C7B72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r="23954" b="1626"/>
          <a:stretch/>
        </p:blipFill>
        <p:spPr>
          <a:xfrm>
            <a:off x="619402" y="1966975"/>
            <a:ext cx="2875996" cy="379080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83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FEFB26-F7B9-4F16-A8AB-CD9395D6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789"/>
            <a:ext cx="10058400" cy="1450757"/>
          </a:xfrm>
        </p:spPr>
        <p:txBody>
          <a:bodyPr/>
          <a:lstStyle/>
          <a:p>
            <a:r>
              <a:rPr lang="en-US" dirty="0"/>
              <a:t>Budget Development Goals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A323687-765A-482B-A4E5-E0B27CBE9D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74" y="4136816"/>
            <a:ext cx="3936245" cy="2232967"/>
          </a:xfrm>
          <a:ln w="4445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648EEE-86C6-4E72-B503-F3E90F1CD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4224" y="4136816"/>
            <a:ext cx="2965706" cy="223296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7B72E4-73AC-4F46-8401-2025D108DE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13334" r="7851" b="7263"/>
          <a:stretch/>
        </p:blipFill>
        <p:spPr>
          <a:xfrm flipH="1">
            <a:off x="8598462" y="4136816"/>
            <a:ext cx="3211385" cy="2232967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29D35C6-97E8-47B9-91BD-B77F68A26A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3" y="4140443"/>
            <a:ext cx="2862852" cy="2229340"/>
          </a:xfrm>
          <a:ln w="44450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E837070-4E4F-4D56-81A5-85B604CA0D45}"/>
              </a:ext>
            </a:extLst>
          </p:cNvPr>
          <p:cNvSpPr txBox="1"/>
          <p:nvPr/>
        </p:nvSpPr>
        <p:spPr>
          <a:xfrm>
            <a:off x="1066800" y="1817649"/>
            <a:ext cx="10508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centered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Preserve programs and services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Maintain safe, effective district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Balance fiscal responsibility with long-term stability</a:t>
            </a:r>
          </a:p>
        </p:txBody>
      </p:sp>
    </p:spTree>
    <p:extLst>
      <p:ext uri="{BB962C8B-B14F-4D97-AF65-F5344CB8AC3E}">
        <p14:creationId xmlns:p14="http://schemas.microsoft.com/office/powerpoint/2010/main" val="274041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5F9E-C860-4F22-8CEB-CEC9ED9E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4119-4184-4F02-BCE9-3681FCBE7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Health Insurance Costs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Contractual Salaries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Utilities and Fuel Costs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Special Education Costs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State Aid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Property Tax Limits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84E63F-F982-4BE4-8065-EE0209DBB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3819" r="13410" b="1496"/>
          <a:stretch/>
        </p:blipFill>
        <p:spPr>
          <a:xfrm>
            <a:off x="6345045" y="1845734"/>
            <a:ext cx="5036299" cy="3807934"/>
          </a:xfrm>
        </p:spPr>
      </p:pic>
    </p:spTree>
    <p:extLst>
      <p:ext uri="{BB962C8B-B14F-4D97-AF65-F5344CB8AC3E}">
        <p14:creationId xmlns:p14="http://schemas.microsoft.com/office/powerpoint/2010/main" val="126455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3C83-54F7-49A2-96FF-A29CDBCA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83" y="594359"/>
            <a:ext cx="3696511" cy="2286000"/>
          </a:xfrm>
        </p:spPr>
        <p:txBody>
          <a:bodyPr anchor="t"/>
          <a:lstStyle/>
          <a:p>
            <a:r>
              <a:rPr lang="en-US" dirty="0"/>
              <a:t>REVENUES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DC3B43-C956-4CC5-9CAD-9E51F061E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219486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53FDE-ACA9-4D35-814C-71B0B612B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069" y="2018371"/>
            <a:ext cx="3780816" cy="4324063"/>
          </a:xfrm>
        </p:spPr>
        <p:txBody>
          <a:bodyPr>
            <a:normAutofit/>
          </a:bodyPr>
          <a:lstStyle/>
          <a:p>
            <a:r>
              <a:rPr lang="en-US" sz="2400" dirty="0"/>
              <a:t>Foundation Aid Increase $815,779</a:t>
            </a:r>
          </a:p>
          <a:p>
            <a:r>
              <a:rPr lang="en-US" sz="2400" dirty="0"/>
              <a:t>Building Aid Decrease </a:t>
            </a:r>
            <a:r>
              <a:rPr lang="en-US" sz="2400" dirty="0">
                <a:solidFill>
                  <a:srgbClr val="FF0000"/>
                </a:solidFill>
              </a:rPr>
              <a:t>$861,713</a:t>
            </a:r>
          </a:p>
          <a:p>
            <a:pPr algn="ctr"/>
            <a:endParaRPr lang="en-US" sz="2400" dirty="0"/>
          </a:p>
          <a:p>
            <a:r>
              <a:rPr lang="en-US" sz="2400" dirty="0"/>
              <a:t>Using more Fund Balance to balance the budget</a:t>
            </a:r>
          </a:p>
          <a:p>
            <a:r>
              <a:rPr lang="en-US" sz="2400" dirty="0"/>
              <a:t>State Aid = 88% of Revenues</a:t>
            </a:r>
          </a:p>
        </p:txBody>
      </p:sp>
    </p:spTree>
    <p:extLst>
      <p:ext uri="{BB962C8B-B14F-4D97-AF65-F5344CB8AC3E}">
        <p14:creationId xmlns:p14="http://schemas.microsoft.com/office/powerpoint/2010/main" val="6748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0E7F-73FF-402E-8C2F-D92E2C22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93" y="594359"/>
            <a:ext cx="3664085" cy="2286000"/>
          </a:xfrm>
        </p:spPr>
        <p:txBody>
          <a:bodyPr anchor="t"/>
          <a:lstStyle/>
          <a:p>
            <a:r>
              <a:rPr lang="en-US" dirty="0"/>
              <a:t>EXPENSES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42DD4DB-780C-48FF-A439-51C539AA6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029703"/>
              </p:ext>
            </p:extLst>
          </p:nvPr>
        </p:nvGraphicFramePr>
        <p:xfrm>
          <a:off x="4789448" y="594359"/>
          <a:ext cx="6492875" cy="548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5BAF-0A71-41E8-AD29-366DF4AB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200400" cy="447640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Salaries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4.25% Instructional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5-7% Noninstructional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Benefits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Health insurance 22%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Retirement costs stable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Debt Service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15 year bonds aligned with Building Aid over same period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BOCES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Expense based aid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Increasing due to health insurance costs</a:t>
            </a:r>
          </a:p>
        </p:txBody>
      </p:sp>
    </p:spTree>
    <p:extLst>
      <p:ext uri="{BB962C8B-B14F-4D97-AF65-F5344CB8AC3E}">
        <p14:creationId xmlns:p14="http://schemas.microsoft.com/office/powerpoint/2010/main" val="220099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1C05-57A3-46FD-9E05-182A7198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390558"/>
          </a:xfrm>
        </p:spPr>
        <p:txBody>
          <a:bodyPr anchor="t"/>
          <a:lstStyle/>
          <a:p>
            <a:r>
              <a:rPr lang="en-US" dirty="0"/>
              <a:t>FRINGE 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AA5C5-7921-44C3-9D02-9BC21E6D3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84917"/>
            <a:ext cx="3200400" cy="4650059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Health Insurance cost increase is 22% - $2M increase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Family Plan cost - $36,288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Approximately 86 employees do not take health insurance plans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Teachers Retirement System – Decrease from 9.59% to 8.24%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Employee Retirement System – Increase from 15.44% to 16.51%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1D0BA1-D508-4503-BB9B-B9748F9BA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647128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04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0B721-FDBB-4662-83A7-24398DC4505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9073" y="478744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Where we started – budget gap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C403E-501E-4FE2-9261-5CA37B69C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61" y="1050244"/>
            <a:ext cx="7914429" cy="52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8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9678-A789-432A-A33C-0B8890B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b="1" dirty="0"/>
              <a:t>Closing the Budget Gap Through Careful, Strategic Decision-Making 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68777-175E-4885-B8FB-C2BFC6D5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31" y="1780337"/>
            <a:ext cx="5762539" cy="356079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Staff reductions through attrition and restructuring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Decreased supply and equipment budgets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Reduction in BOCES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Budget revenues to more closely reflect actual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Use additional fund balance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69429-0FB5-4C51-9C3D-A20D4775847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88455" y="5470829"/>
            <a:ext cx="11876049" cy="951493"/>
          </a:xfrm>
          <a:ln w="508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Every budget decision was made with the goal of protecting students while maintaining fiscal responsibility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EBEC9B-6C04-4ABD-9053-F59E37274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0" y="1880696"/>
            <a:ext cx="4491988" cy="3368991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27337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1204</TotalTime>
  <Words>980</Words>
  <Application>Microsoft Office PowerPoint</Application>
  <PresentationFormat>Widescreen</PresentationFormat>
  <Paragraphs>216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Retrospect</vt:lpstr>
      <vt:lpstr>2026-2027  Budget</vt:lpstr>
      <vt:lpstr>2026-2027 Budget Glance</vt:lpstr>
      <vt:lpstr>Budget Development Goals</vt:lpstr>
      <vt:lpstr>Budget Drivers</vt:lpstr>
      <vt:lpstr>REVENUES</vt:lpstr>
      <vt:lpstr>EXPENSES</vt:lpstr>
      <vt:lpstr>FRINGE BENEFITS</vt:lpstr>
      <vt:lpstr>PowerPoint Presentation</vt:lpstr>
      <vt:lpstr>Closing the Budget Gap Through Careful, Strategic Decision-Making   </vt:lpstr>
      <vt:lpstr>Budget Reductions </vt:lpstr>
      <vt:lpstr>What This Budget Preserves</vt:lpstr>
      <vt:lpstr>Year to Year Budget Comparison</vt:lpstr>
      <vt:lpstr>Understanding Fund Balance Over Time</vt:lpstr>
      <vt:lpstr>Property Tax Cap Calculation</vt:lpstr>
      <vt:lpstr>PROPERTY TAXES</vt:lpstr>
      <vt:lpstr>SCHOOL BUS REPLACEMENT PLAN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Natascha Jock</dc:creator>
  <cp:lastModifiedBy>Natascha Jock</cp:lastModifiedBy>
  <cp:revision>82</cp:revision>
  <cp:lastPrinted>2026-04-21T17:06:10Z</cp:lastPrinted>
  <dcterms:created xsi:type="dcterms:W3CDTF">2026-02-09T13:39:52Z</dcterms:created>
  <dcterms:modified xsi:type="dcterms:W3CDTF">2026-04-21T17:17:16Z</dcterms:modified>
</cp:coreProperties>
</file>