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1"/>
  </p:sldMasterIdLst>
  <p:sldIdLst>
    <p:sldId id="256" r:id="rId2"/>
    <p:sldId id="257" r:id="rId3"/>
    <p:sldId id="258" r:id="rId4"/>
    <p:sldId id="261" r:id="rId5"/>
    <p:sldId id="264" r:id="rId6"/>
    <p:sldId id="260" r:id="rId7"/>
    <p:sldId id="266" r:id="rId8"/>
    <p:sldId id="259" r:id="rId9"/>
    <p:sldId id="265" r:id="rId10"/>
    <p:sldId id="269" r:id="rId11"/>
    <p:sldId id="263" r:id="rId12"/>
    <p:sldId id="267" r:id="rId13"/>
    <p:sldId id="268" r:id="rId14"/>
    <p:sldId id="270" r:id="rId15"/>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88" d="100"/>
          <a:sy n="88" d="100"/>
        </p:scale>
        <p:origin x="82" y="8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173709643262806"/>
          <c:y val="0.12035515658001984"/>
          <c:w val="0.69652580713474388"/>
          <c:h val="0.82408757700899427"/>
        </c:manualLayout>
      </c:layout>
      <c:pieChart>
        <c:varyColors val="1"/>
        <c:ser>
          <c:idx val="0"/>
          <c:order val="0"/>
          <c:tx>
            <c:strRef>
              <c:f>Sheet1!$B$1</c:f>
              <c:strCache>
                <c:ptCount val="1"/>
                <c:pt idx="0">
                  <c:v>Expense Budget</c:v>
                </c:pt>
              </c:strCache>
            </c:strRef>
          </c:tx>
          <c:dPt>
            <c:idx val="0"/>
            <c:bubble3D val="0"/>
            <c:spPr>
              <a:gradFill rotWithShape="1">
                <a:gsLst>
                  <a:gs pos="0">
                    <a:schemeClr val="accent1">
                      <a:shade val="85000"/>
                      <a:satMod val="130000"/>
                    </a:schemeClr>
                  </a:gs>
                  <a:gs pos="34000">
                    <a:schemeClr val="accent1">
                      <a:shade val="87000"/>
                      <a:satMod val="125000"/>
                    </a:schemeClr>
                  </a:gs>
                  <a:gs pos="70000">
                    <a:schemeClr val="accent1">
                      <a:tint val="100000"/>
                      <a:shade val="90000"/>
                      <a:satMod val="130000"/>
                    </a:schemeClr>
                  </a:gs>
                  <a:gs pos="100000">
                    <a:schemeClr val="accent1">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1-D000-4520-94EB-6E0BDEDE0019}"/>
              </c:ext>
            </c:extLst>
          </c:dPt>
          <c:dPt>
            <c:idx val="1"/>
            <c:bubble3D val="0"/>
            <c:spPr>
              <a:gradFill rotWithShape="1">
                <a:gsLst>
                  <a:gs pos="0">
                    <a:schemeClr val="accent2">
                      <a:shade val="85000"/>
                      <a:satMod val="130000"/>
                    </a:schemeClr>
                  </a:gs>
                  <a:gs pos="34000">
                    <a:schemeClr val="accent2">
                      <a:shade val="87000"/>
                      <a:satMod val="125000"/>
                    </a:schemeClr>
                  </a:gs>
                  <a:gs pos="70000">
                    <a:schemeClr val="accent2">
                      <a:tint val="100000"/>
                      <a:shade val="90000"/>
                      <a:satMod val="130000"/>
                    </a:schemeClr>
                  </a:gs>
                  <a:gs pos="100000">
                    <a:schemeClr val="accent2">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3-0F21-45EF-8EA7-8C752574B52B}"/>
              </c:ext>
            </c:extLst>
          </c:dPt>
          <c:dPt>
            <c:idx val="2"/>
            <c:bubble3D val="0"/>
            <c:spPr>
              <a:solidFill>
                <a:schemeClr val="accent2">
                  <a:lumMod val="60000"/>
                  <a:lumOff val="40000"/>
                </a:schemeClr>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5-0F21-45EF-8EA7-8C752574B52B}"/>
              </c:ext>
            </c:extLst>
          </c:dPt>
          <c:dPt>
            <c:idx val="3"/>
            <c:bubble3D val="0"/>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7-0F21-45EF-8EA7-8C752574B52B}"/>
              </c:ext>
            </c:extLst>
          </c:dPt>
          <c:dPt>
            <c:idx val="4"/>
            <c:bubble3D val="0"/>
            <c:spPr>
              <a:solidFill>
                <a:srgbClr val="FFC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2-D000-4520-94EB-6E0BDEDE0019}"/>
              </c:ext>
            </c:extLst>
          </c:dPt>
          <c:dLbls>
            <c:dLbl>
              <c:idx val="0"/>
              <c:layout>
                <c:manualLayout>
                  <c:x val="0.14865525672371646"/>
                  <c:y val="2.4154589371980675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D000-4520-94EB-6E0BDEDE0019}"/>
                </c:ext>
              </c:extLst>
            </c:dLbl>
            <c:spPr>
              <a:noFill/>
              <a:ln>
                <a:no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Sheet1!$A$2:$A$6</c:f>
              <c:strCache>
                <c:ptCount val="5"/>
                <c:pt idx="0">
                  <c:v>Salaries &amp; Benefits</c:v>
                </c:pt>
                <c:pt idx="1">
                  <c:v>Debt Service</c:v>
                </c:pt>
                <c:pt idx="2">
                  <c:v>BOCES</c:v>
                </c:pt>
                <c:pt idx="3">
                  <c:v>Contractual</c:v>
                </c:pt>
                <c:pt idx="4">
                  <c:v>Supplies</c:v>
                </c:pt>
              </c:strCache>
            </c:strRef>
          </c:cat>
          <c:val>
            <c:numRef>
              <c:f>Sheet1!$B$2:$B$6</c:f>
              <c:numCache>
                <c:formatCode>General</c:formatCode>
                <c:ptCount val="5"/>
                <c:pt idx="0">
                  <c:v>29872512</c:v>
                </c:pt>
                <c:pt idx="1">
                  <c:v>4794207</c:v>
                </c:pt>
                <c:pt idx="2">
                  <c:v>4577859</c:v>
                </c:pt>
                <c:pt idx="3">
                  <c:v>2841390</c:v>
                </c:pt>
                <c:pt idx="4">
                  <c:v>1343137</c:v>
                </c:pt>
              </c:numCache>
            </c:numRef>
          </c:val>
          <c:extLst>
            <c:ext xmlns:c16="http://schemas.microsoft.com/office/drawing/2014/chart" uri="{C3380CC4-5D6E-409C-BE32-E72D297353CC}">
              <c16:uniqueId val="{00000000-D000-4520-94EB-6E0BDEDE0019}"/>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Fuel Oil $</c:v>
                </c:pt>
              </c:strCache>
            </c:strRef>
          </c:tx>
          <c:spPr>
            <a:gradFill rotWithShape="1">
              <a:gsLst>
                <a:gs pos="0">
                  <a:schemeClr val="accent1">
                    <a:shade val="85000"/>
                    <a:satMod val="130000"/>
                  </a:schemeClr>
                </a:gs>
                <a:gs pos="34000">
                  <a:schemeClr val="accent1">
                    <a:shade val="87000"/>
                    <a:satMod val="125000"/>
                  </a:schemeClr>
                </a:gs>
                <a:gs pos="70000">
                  <a:schemeClr val="accent1">
                    <a:tint val="100000"/>
                    <a:shade val="90000"/>
                    <a:satMod val="130000"/>
                  </a:schemeClr>
                </a:gs>
                <a:gs pos="100000">
                  <a:schemeClr val="accent1">
                    <a:tint val="100000"/>
                    <a:shade val="100000"/>
                    <a:satMod val="110000"/>
                  </a:schemeClr>
                </a:gs>
              </a:gsLst>
              <a:path path="circle">
                <a:fillToRect l="100000" t="100000" r="100000" b="100000"/>
              </a:path>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9800000"/>
              </a:lightRig>
            </a:scene3d>
            <a:sp3d prstMaterial="flat">
              <a:bevelT w="25400" h="31750"/>
            </a:sp3d>
          </c:spPr>
          <c:invertIfNegative val="0"/>
          <c:cat>
            <c:strRef>
              <c:f>Sheet1!$A$2:$A$13</c:f>
              <c:strCache>
                <c:ptCount val="12"/>
                <c:pt idx="0">
                  <c:v>2014-15</c:v>
                </c:pt>
                <c:pt idx="1">
                  <c:v>2015-16</c:v>
                </c:pt>
                <c:pt idx="2">
                  <c:v>2016-17</c:v>
                </c:pt>
                <c:pt idx="3">
                  <c:v>2017-18</c:v>
                </c:pt>
                <c:pt idx="4">
                  <c:v>2018-19</c:v>
                </c:pt>
                <c:pt idx="5">
                  <c:v>2019-20</c:v>
                </c:pt>
                <c:pt idx="6">
                  <c:v>2020-21</c:v>
                </c:pt>
                <c:pt idx="7">
                  <c:v>2021-22</c:v>
                </c:pt>
                <c:pt idx="8">
                  <c:v>2022-23</c:v>
                </c:pt>
                <c:pt idx="9">
                  <c:v>2023-24</c:v>
                </c:pt>
                <c:pt idx="10">
                  <c:v>2024-25</c:v>
                </c:pt>
                <c:pt idx="11">
                  <c:v>2025-26</c:v>
                </c:pt>
              </c:strCache>
            </c:strRef>
          </c:cat>
          <c:val>
            <c:numRef>
              <c:f>Sheet1!$B$2:$B$13</c:f>
              <c:numCache>
                <c:formatCode>_("$"* #,##0_);_("$"* \(#,##0\);_("$"* "-"??_);_(@_)</c:formatCode>
                <c:ptCount val="12"/>
                <c:pt idx="0">
                  <c:v>509969</c:v>
                </c:pt>
                <c:pt idx="1">
                  <c:v>384915</c:v>
                </c:pt>
                <c:pt idx="2">
                  <c:v>229727</c:v>
                </c:pt>
                <c:pt idx="3">
                  <c:v>218950</c:v>
                </c:pt>
                <c:pt idx="4">
                  <c:v>259301</c:v>
                </c:pt>
                <c:pt idx="5">
                  <c:v>277941</c:v>
                </c:pt>
                <c:pt idx="6">
                  <c:v>254974</c:v>
                </c:pt>
                <c:pt idx="7">
                  <c:v>274834</c:v>
                </c:pt>
                <c:pt idx="8">
                  <c:v>385468</c:v>
                </c:pt>
                <c:pt idx="9">
                  <c:v>246981</c:v>
                </c:pt>
                <c:pt idx="10">
                  <c:v>236828</c:v>
                </c:pt>
                <c:pt idx="11">
                  <c:v>278019</c:v>
                </c:pt>
              </c:numCache>
            </c:numRef>
          </c:val>
          <c:extLst>
            <c:ext xmlns:c16="http://schemas.microsoft.com/office/drawing/2014/chart" uri="{C3380CC4-5D6E-409C-BE32-E72D297353CC}">
              <c16:uniqueId val="{00000000-72CD-4F9F-B8D3-AA619B779B2F}"/>
            </c:ext>
          </c:extLst>
        </c:ser>
        <c:ser>
          <c:idx val="1"/>
          <c:order val="1"/>
          <c:tx>
            <c:strRef>
              <c:f>Sheet1!$C$1</c:f>
              <c:strCache>
                <c:ptCount val="1"/>
                <c:pt idx="0">
                  <c:v>Diesel $</c:v>
                </c:pt>
              </c:strCache>
            </c:strRef>
          </c:tx>
          <c:spPr>
            <a:solidFill>
              <a:schemeClr val="bg1"/>
            </a:solidFill>
            <a:ln>
              <a:solidFill>
                <a:schemeClr val="bg1"/>
              </a:solidFill>
            </a:ln>
            <a:effectLst>
              <a:outerShdw blurRad="57150" dist="19050" dir="5400000" algn="ctr" rotWithShape="0">
                <a:srgbClr val="000000">
                  <a:alpha val="63000"/>
                </a:srgbClr>
              </a:outerShdw>
            </a:effectLst>
            <a:scene3d>
              <a:camera prst="orthographicFront">
                <a:rot lat="0" lon="0" rev="0"/>
              </a:camera>
              <a:lightRig rig="threePt" dir="t">
                <a:rot lat="0" lon="0" rev="19800000"/>
              </a:lightRig>
            </a:scene3d>
            <a:sp3d prstMaterial="flat">
              <a:bevelT w="25400" h="31750"/>
            </a:sp3d>
          </c:spPr>
          <c:invertIfNegative val="0"/>
          <c:cat>
            <c:strRef>
              <c:f>Sheet1!$A$2:$A$13</c:f>
              <c:strCache>
                <c:ptCount val="12"/>
                <c:pt idx="0">
                  <c:v>2014-15</c:v>
                </c:pt>
                <c:pt idx="1">
                  <c:v>2015-16</c:v>
                </c:pt>
                <c:pt idx="2">
                  <c:v>2016-17</c:v>
                </c:pt>
                <c:pt idx="3">
                  <c:v>2017-18</c:v>
                </c:pt>
                <c:pt idx="4">
                  <c:v>2018-19</c:v>
                </c:pt>
                <c:pt idx="5">
                  <c:v>2019-20</c:v>
                </c:pt>
                <c:pt idx="6">
                  <c:v>2020-21</c:v>
                </c:pt>
                <c:pt idx="7">
                  <c:v>2021-22</c:v>
                </c:pt>
                <c:pt idx="8">
                  <c:v>2022-23</c:v>
                </c:pt>
                <c:pt idx="9">
                  <c:v>2023-24</c:v>
                </c:pt>
                <c:pt idx="10">
                  <c:v>2024-25</c:v>
                </c:pt>
                <c:pt idx="11">
                  <c:v>2025-26</c:v>
                </c:pt>
              </c:strCache>
            </c:strRef>
          </c:cat>
          <c:val>
            <c:numRef>
              <c:f>Sheet1!$C$2:$C$13</c:f>
              <c:numCache>
                <c:formatCode>_("$"* #,##0_);_("$"* \(#,##0\);_("$"* "-"??_);_(@_)</c:formatCode>
                <c:ptCount val="12"/>
                <c:pt idx="0">
                  <c:v>220875</c:v>
                </c:pt>
                <c:pt idx="1">
                  <c:v>155018</c:v>
                </c:pt>
                <c:pt idx="2">
                  <c:v>91480.52</c:v>
                </c:pt>
                <c:pt idx="3">
                  <c:v>106302</c:v>
                </c:pt>
                <c:pt idx="4">
                  <c:v>137180</c:v>
                </c:pt>
                <c:pt idx="5">
                  <c:v>108526</c:v>
                </c:pt>
                <c:pt idx="6">
                  <c:v>84618</c:v>
                </c:pt>
                <c:pt idx="7">
                  <c:v>108671</c:v>
                </c:pt>
                <c:pt idx="8">
                  <c:v>151158</c:v>
                </c:pt>
                <c:pt idx="9">
                  <c:v>171808</c:v>
                </c:pt>
                <c:pt idx="10">
                  <c:v>156120</c:v>
                </c:pt>
                <c:pt idx="11">
                  <c:v>143093</c:v>
                </c:pt>
              </c:numCache>
            </c:numRef>
          </c:val>
          <c:extLst>
            <c:ext xmlns:c16="http://schemas.microsoft.com/office/drawing/2014/chart" uri="{C3380CC4-5D6E-409C-BE32-E72D297353CC}">
              <c16:uniqueId val="{00000001-72CD-4F9F-B8D3-AA619B779B2F}"/>
            </c:ext>
          </c:extLst>
        </c:ser>
        <c:dLbls>
          <c:showLegendKey val="0"/>
          <c:showVal val="0"/>
          <c:showCatName val="0"/>
          <c:showSerName val="0"/>
          <c:showPercent val="0"/>
          <c:showBubbleSize val="0"/>
        </c:dLbls>
        <c:gapWidth val="150"/>
        <c:axId val="477898623"/>
        <c:axId val="400814207"/>
        <c:extLst>
          <c:ext xmlns:c15="http://schemas.microsoft.com/office/drawing/2012/chart" uri="{02D57815-91ED-43cb-92C2-25804820EDAC}">
            <c15:filteredBarSeries>
              <c15:ser>
                <c:idx val="2"/>
                <c:order val="2"/>
                <c:tx>
                  <c:strRef>
                    <c:extLst>
                      <c:ext uri="{02D57815-91ED-43cb-92C2-25804820EDAC}">
                        <c15:formulaRef>
                          <c15:sqref>Sheet1!$D$1</c15:sqref>
                        </c15:formulaRef>
                      </c:ext>
                    </c:extLst>
                    <c:strCache>
                      <c:ptCount val="1"/>
                      <c:pt idx="0">
                        <c:v>Electricity $</c:v>
                      </c:pt>
                    </c:strCache>
                  </c:strRef>
                </c:tx>
                <c:spPr>
                  <a:gradFill rotWithShape="1">
                    <a:gsLst>
                      <a:gs pos="0">
                        <a:schemeClr val="accent3">
                          <a:shade val="85000"/>
                          <a:satMod val="130000"/>
                        </a:schemeClr>
                      </a:gs>
                      <a:gs pos="34000">
                        <a:schemeClr val="accent3">
                          <a:shade val="87000"/>
                          <a:satMod val="125000"/>
                        </a:schemeClr>
                      </a:gs>
                      <a:gs pos="70000">
                        <a:schemeClr val="accent3">
                          <a:tint val="100000"/>
                          <a:shade val="90000"/>
                          <a:satMod val="130000"/>
                        </a:schemeClr>
                      </a:gs>
                      <a:gs pos="100000">
                        <a:schemeClr val="accent3">
                          <a:tint val="100000"/>
                          <a:shade val="100000"/>
                          <a:satMod val="110000"/>
                        </a:schemeClr>
                      </a:gs>
                    </a:gsLst>
                    <a:path path="circle">
                      <a:fillToRect l="100000" t="100000" r="100000" b="100000"/>
                    </a:path>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9800000"/>
                    </a:lightRig>
                  </a:scene3d>
                  <a:sp3d prstMaterial="flat">
                    <a:bevelT w="25400" h="31750"/>
                  </a:sp3d>
                </c:spPr>
                <c:invertIfNegative val="0"/>
                <c:cat>
                  <c:strRef>
                    <c:extLst>
                      <c:ext uri="{02D57815-91ED-43cb-92C2-25804820EDAC}">
                        <c15:formulaRef>
                          <c15:sqref>Sheet1!$A$2:$A$13</c15:sqref>
                        </c15:formulaRef>
                      </c:ext>
                    </c:extLst>
                    <c:strCache>
                      <c:ptCount val="12"/>
                      <c:pt idx="0">
                        <c:v>2014-15</c:v>
                      </c:pt>
                      <c:pt idx="1">
                        <c:v>2015-16</c:v>
                      </c:pt>
                      <c:pt idx="2">
                        <c:v>2016-17</c:v>
                      </c:pt>
                      <c:pt idx="3">
                        <c:v>2017-18</c:v>
                      </c:pt>
                      <c:pt idx="4">
                        <c:v>2018-19</c:v>
                      </c:pt>
                      <c:pt idx="5">
                        <c:v>2019-20</c:v>
                      </c:pt>
                      <c:pt idx="6">
                        <c:v>2020-21</c:v>
                      </c:pt>
                      <c:pt idx="7">
                        <c:v>2021-22</c:v>
                      </c:pt>
                      <c:pt idx="8">
                        <c:v>2022-23</c:v>
                      </c:pt>
                      <c:pt idx="9">
                        <c:v>2023-24</c:v>
                      </c:pt>
                      <c:pt idx="10">
                        <c:v>2024-25</c:v>
                      </c:pt>
                      <c:pt idx="11">
                        <c:v>2025-26</c:v>
                      </c:pt>
                    </c:strCache>
                  </c:strRef>
                </c:cat>
                <c:val>
                  <c:numRef>
                    <c:extLst>
                      <c:ext uri="{02D57815-91ED-43cb-92C2-25804820EDAC}">
                        <c15:formulaRef>
                          <c15:sqref>Sheet1!$D$2:$D$13</c15:sqref>
                        </c15:formulaRef>
                      </c:ext>
                    </c:extLst>
                    <c:numCache>
                      <c:formatCode>_("$"* #,##0_);_("$"* \(#,##0\);_("$"* "-"??_);_(@_)</c:formatCode>
                      <c:ptCount val="12"/>
                      <c:pt idx="0">
                        <c:v>237918.65</c:v>
                      </c:pt>
                      <c:pt idx="1">
                        <c:v>224814.58000000002</c:v>
                      </c:pt>
                      <c:pt idx="2">
                        <c:v>220666.1</c:v>
                      </c:pt>
                      <c:pt idx="3">
                        <c:v>263147.98</c:v>
                      </c:pt>
                      <c:pt idx="4">
                        <c:v>271232.31</c:v>
                      </c:pt>
                      <c:pt idx="5">
                        <c:v>242215.97</c:v>
                      </c:pt>
                      <c:pt idx="6">
                        <c:v>253351</c:v>
                      </c:pt>
                      <c:pt idx="7">
                        <c:v>414737</c:v>
                      </c:pt>
                      <c:pt idx="8">
                        <c:v>388721</c:v>
                      </c:pt>
                      <c:pt idx="9">
                        <c:v>440500</c:v>
                      </c:pt>
                      <c:pt idx="10">
                        <c:v>460597</c:v>
                      </c:pt>
                      <c:pt idx="11">
                        <c:v>655284</c:v>
                      </c:pt>
                    </c:numCache>
                  </c:numRef>
                </c:val>
                <c:extLst>
                  <c:ext xmlns:c16="http://schemas.microsoft.com/office/drawing/2014/chart" uri="{C3380CC4-5D6E-409C-BE32-E72D297353CC}">
                    <c16:uniqueId val="{00000004-72CD-4F9F-B8D3-AA619B779B2F}"/>
                  </c:ext>
                </c:extLst>
              </c15:ser>
            </c15:filteredBarSeries>
          </c:ext>
        </c:extLst>
      </c:barChart>
      <c:lineChart>
        <c:grouping val="standard"/>
        <c:varyColors val="0"/>
        <c:ser>
          <c:idx val="4"/>
          <c:order val="4"/>
          <c:tx>
            <c:strRef>
              <c:f>Sheet1!$F$1</c:f>
              <c:strCache>
                <c:ptCount val="1"/>
                <c:pt idx="0">
                  <c:v>Diesel Gallons</c:v>
                </c:pt>
              </c:strCache>
            </c:strRef>
          </c:tx>
          <c:spPr>
            <a:ln w="34925" cap="rnd">
              <a:solidFill>
                <a:srgbClr val="FF0000"/>
              </a:solidFill>
              <a:round/>
            </a:ln>
            <a:effectLst>
              <a:outerShdw blurRad="57150" dist="19050" dir="5400000" algn="ctr" rotWithShape="0">
                <a:srgbClr val="000000">
                  <a:alpha val="63000"/>
                </a:srgbClr>
              </a:outerShdw>
            </a:effectLst>
          </c:spPr>
          <c:marker>
            <c:symbol val="none"/>
          </c:marker>
          <c:cat>
            <c:strRef>
              <c:f>Sheet1!$A$2:$A$13</c:f>
              <c:strCache>
                <c:ptCount val="12"/>
                <c:pt idx="0">
                  <c:v>2014-15</c:v>
                </c:pt>
                <c:pt idx="1">
                  <c:v>2015-16</c:v>
                </c:pt>
                <c:pt idx="2">
                  <c:v>2016-17</c:v>
                </c:pt>
                <c:pt idx="3">
                  <c:v>2017-18</c:v>
                </c:pt>
                <c:pt idx="4">
                  <c:v>2018-19</c:v>
                </c:pt>
                <c:pt idx="5">
                  <c:v>2019-20</c:v>
                </c:pt>
                <c:pt idx="6">
                  <c:v>2020-21</c:v>
                </c:pt>
                <c:pt idx="7">
                  <c:v>2021-22</c:v>
                </c:pt>
                <c:pt idx="8">
                  <c:v>2022-23</c:v>
                </c:pt>
                <c:pt idx="9">
                  <c:v>2023-24</c:v>
                </c:pt>
                <c:pt idx="10">
                  <c:v>2024-25</c:v>
                </c:pt>
                <c:pt idx="11">
                  <c:v>2025-26</c:v>
                </c:pt>
              </c:strCache>
            </c:strRef>
          </c:cat>
          <c:val>
            <c:numRef>
              <c:f>Sheet1!$F$2:$F$13</c:f>
              <c:numCache>
                <c:formatCode>_(* #,##0_);_(* \(#,##0\);_(* "-"??_);_(@_)</c:formatCode>
                <c:ptCount val="12"/>
                <c:pt idx="0">
                  <c:v>64359</c:v>
                </c:pt>
                <c:pt idx="1">
                  <c:v>64056.45</c:v>
                </c:pt>
                <c:pt idx="2">
                  <c:v>51100</c:v>
                </c:pt>
                <c:pt idx="3">
                  <c:v>49673</c:v>
                </c:pt>
                <c:pt idx="4">
                  <c:v>64273</c:v>
                </c:pt>
                <c:pt idx="5">
                  <c:v>45505</c:v>
                </c:pt>
                <c:pt idx="6">
                  <c:v>39446</c:v>
                </c:pt>
                <c:pt idx="7">
                  <c:v>51850</c:v>
                </c:pt>
                <c:pt idx="8">
                  <c:v>52200</c:v>
                </c:pt>
                <c:pt idx="9">
                  <c:v>54653</c:v>
                </c:pt>
                <c:pt idx="10">
                  <c:v>52359</c:v>
                </c:pt>
                <c:pt idx="11">
                  <c:v>51680</c:v>
                </c:pt>
              </c:numCache>
            </c:numRef>
          </c:val>
          <c:smooth val="0"/>
          <c:extLst>
            <c:ext xmlns:c16="http://schemas.microsoft.com/office/drawing/2014/chart" uri="{C3380CC4-5D6E-409C-BE32-E72D297353CC}">
              <c16:uniqueId val="{00000002-72CD-4F9F-B8D3-AA619B779B2F}"/>
            </c:ext>
          </c:extLst>
        </c:ser>
        <c:ser>
          <c:idx val="3"/>
          <c:order val="3"/>
          <c:tx>
            <c:strRef>
              <c:f>Sheet1!$E$1</c:f>
              <c:strCache>
                <c:ptCount val="1"/>
                <c:pt idx="0">
                  <c:v>Fuel Gallons</c:v>
                </c:pt>
              </c:strCache>
            </c:strRef>
          </c:tx>
          <c:spPr>
            <a:ln w="34925" cap="rnd">
              <a:solidFill>
                <a:srgbClr val="FFC000"/>
              </a:solidFill>
              <a:round/>
            </a:ln>
            <a:effectLst>
              <a:outerShdw blurRad="57150" dist="19050" dir="5400000" algn="ctr" rotWithShape="0">
                <a:srgbClr val="000000">
                  <a:alpha val="63000"/>
                </a:srgbClr>
              </a:outerShdw>
            </a:effectLst>
          </c:spPr>
          <c:marker>
            <c:symbol val="none"/>
          </c:marker>
          <c:cat>
            <c:strRef>
              <c:f>Sheet1!$A$2:$A$13</c:f>
              <c:strCache>
                <c:ptCount val="12"/>
                <c:pt idx="0">
                  <c:v>2014-15</c:v>
                </c:pt>
                <c:pt idx="1">
                  <c:v>2015-16</c:v>
                </c:pt>
                <c:pt idx="2">
                  <c:v>2016-17</c:v>
                </c:pt>
                <c:pt idx="3">
                  <c:v>2017-18</c:v>
                </c:pt>
                <c:pt idx="4">
                  <c:v>2018-19</c:v>
                </c:pt>
                <c:pt idx="5">
                  <c:v>2019-20</c:v>
                </c:pt>
                <c:pt idx="6">
                  <c:v>2020-21</c:v>
                </c:pt>
                <c:pt idx="7">
                  <c:v>2021-22</c:v>
                </c:pt>
                <c:pt idx="8">
                  <c:v>2022-23</c:v>
                </c:pt>
                <c:pt idx="9">
                  <c:v>2023-24</c:v>
                </c:pt>
                <c:pt idx="10">
                  <c:v>2024-25</c:v>
                </c:pt>
                <c:pt idx="11">
                  <c:v>2025-26</c:v>
                </c:pt>
              </c:strCache>
            </c:strRef>
          </c:cat>
          <c:val>
            <c:numRef>
              <c:f>Sheet1!$E$2:$E$13</c:f>
              <c:numCache>
                <c:formatCode>_(* #,##0_);_(* \(#,##0\);_(* "-"??_);_(@_)</c:formatCode>
                <c:ptCount val="12"/>
                <c:pt idx="0">
                  <c:v>177715</c:v>
                </c:pt>
                <c:pt idx="1">
                  <c:v>172581</c:v>
                </c:pt>
                <c:pt idx="2">
                  <c:v>164433</c:v>
                </c:pt>
                <c:pt idx="3">
                  <c:v>97800</c:v>
                </c:pt>
                <c:pt idx="4">
                  <c:v>125436</c:v>
                </c:pt>
                <c:pt idx="5">
                  <c:v>120959</c:v>
                </c:pt>
                <c:pt idx="6">
                  <c:v>127852</c:v>
                </c:pt>
                <c:pt idx="7">
                  <c:v>132033</c:v>
                </c:pt>
                <c:pt idx="8">
                  <c:v>93007</c:v>
                </c:pt>
                <c:pt idx="9">
                  <c:v>87190</c:v>
                </c:pt>
                <c:pt idx="10">
                  <c:v>83001</c:v>
                </c:pt>
                <c:pt idx="11">
                  <c:v>105999</c:v>
                </c:pt>
              </c:numCache>
            </c:numRef>
          </c:val>
          <c:smooth val="0"/>
          <c:extLst>
            <c:ext xmlns:c16="http://schemas.microsoft.com/office/drawing/2014/chart" uri="{C3380CC4-5D6E-409C-BE32-E72D297353CC}">
              <c16:uniqueId val="{00000003-72CD-4F9F-B8D3-AA619B779B2F}"/>
            </c:ext>
          </c:extLst>
        </c:ser>
        <c:dLbls>
          <c:showLegendKey val="0"/>
          <c:showVal val="0"/>
          <c:showCatName val="0"/>
          <c:showSerName val="0"/>
          <c:showPercent val="0"/>
          <c:showBubbleSize val="0"/>
        </c:dLbls>
        <c:marker val="1"/>
        <c:smooth val="0"/>
        <c:axId val="495919519"/>
        <c:axId val="737094735"/>
        <c:extLst>
          <c:ext xmlns:c15="http://schemas.microsoft.com/office/drawing/2012/chart" uri="{02D57815-91ED-43cb-92C2-25804820EDAC}">
            <c15:filteredLineSeries>
              <c15:ser>
                <c:idx val="5"/>
                <c:order val="5"/>
                <c:tx>
                  <c:strRef>
                    <c:extLst>
                      <c:ext uri="{02D57815-91ED-43cb-92C2-25804820EDAC}">
                        <c15:formulaRef>
                          <c15:sqref>Sheet1!$G$1</c15:sqref>
                        </c15:formulaRef>
                      </c:ext>
                    </c:extLst>
                    <c:strCache>
                      <c:ptCount val="1"/>
                      <c:pt idx="0">
                        <c:v>KWH</c:v>
                      </c:pt>
                    </c:strCache>
                  </c:strRef>
                </c:tx>
                <c:spPr>
                  <a:ln w="34925" cap="rnd">
                    <a:solidFill>
                      <a:schemeClr val="accent6"/>
                    </a:solidFill>
                    <a:round/>
                  </a:ln>
                  <a:effectLst>
                    <a:outerShdw blurRad="57150" dist="19050" dir="5400000" algn="ctr" rotWithShape="0">
                      <a:srgbClr val="000000">
                        <a:alpha val="63000"/>
                      </a:srgbClr>
                    </a:outerShdw>
                  </a:effectLst>
                </c:spPr>
                <c:marker>
                  <c:symbol val="none"/>
                </c:marker>
                <c:cat>
                  <c:strRef>
                    <c:extLst>
                      <c:ext uri="{02D57815-91ED-43cb-92C2-25804820EDAC}">
                        <c15:formulaRef>
                          <c15:sqref>Sheet1!$A$2:$A$13</c15:sqref>
                        </c15:formulaRef>
                      </c:ext>
                    </c:extLst>
                    <c:strCache>
                      <c:ptCount val="12"/>
                      <c:pt idx="0">
                        <c:v>2014-15</c:v>
                      </c:pt>
                      <c:pt idx="1">
                        <c:v>2015-16</c:v>
                      </c:pt>
                      <c:pt idx="2">
                        <c:v>2016-17</c:v>
                      </c:pt>
                      <c:pt idx="3">
                        <c:v>2017-18</c:v>
                      </c:pt>
                      <c:pt idx="4">
                        <c:v>2018-19</c:v>
                      </c:pt>
                      <c:pt idx="5">
                        <c:v>2019-20</c:v>
                      </c:pt>
                      <c:pt idx="6">
                        <c:v>2020-21</c:v>
                      </c:pt>
                      <c:pt idx="7">
                        <c:v>2021-22</c:v>
                      </c:pt>
                      <c:pt idx="8">
                        <c:v>2022-23</c:v>
                      </c:pt>
                      <c:pt idx="9">
                        <c:v>2023-24</c:v>
                      </c:pt>
                      <c:pt idx="10">
                        <c:v>2024-25</c:v>
                      </c:pt>
                      <c:pt idx="11">
                        <c:v>2025-26</c:v>
                      </c:pt>
                    </c:strCache>
                  </c:strRef>
                </c:cat>
                <c:val>
                  <c:numRef>
                    <c:extLst>
                      <c:ext uri="{02D57815-91ED-43cb-92C2-25804820EDAC}">
                        <c15:formulaRef>
                          <c15:sqref>Sheet1!$G$2:$G$13</c15:sqref>
                        </c15:formulaRef>
                      </c:ext>
                    </c:extLst>
                    <c:numCache>
                      <c:formatCode>_(* #,##0_);_(* \(#,##0\);_(* "-"??_);_(@_)</c:formatCode>
                      <c:ptCount val="12"/>
                      <c:pt idx="0">
                        <c:v>3372543</c:v>
                      </c:pt>
                      <c:pt idx="1">
                        <c:v>3577128</c:v>
                      </c:pt>
                      <c:pt idx="2">
                        <c:v>3638845</c:v>
                      </c:pt>
                      <c:pt idx="3">
                        <c:v>4080789</c:v>
                      </c:pt>
                      <c:pt idx="4">
                        <c:v>4474055</c:v>
                      </c:pt>
                      <c:pt idx="5">
                        <c:v>4402127</c:v>
                      </c:pt>
                      <c:pt idx="6">
                        <c:v>4218276</c:v>
                      </c:pt>
                      <c:pt idx="7">
                        <c:v>4546591</c:v>
                      </c:pt>
                      <c:pt idx="8">
                        <c:v>4125054</c:v>
                      </c:pt>
                      <c:pt idx="9">
                        <c:v>4780899</c:v>
                      </c:pt>
                      <c:pt idx="10">
                        <c:v>4565417</c:v>
                      </c:pt>
                      <c:pt idx="11">
                        <c:v>4910576</c:v>
                      </c:pt>
                    </c:numCache>
                  </c:numRef>
                </c:val>
                <c:smooth val="0"/>
                <c:extLst>
                  <c:ext xmlns:c16="http://schemas.microsoft.com/office/drawing/2014/chart" uri="{C3380CC4-5D6E-409C-BE32-E72D297353CC}">
                    <c16:uniqueId val="{00000005-72CD-4F9F-B8D3-AA619B779B2F}"/>
                  </c:ext>
                </c:extLst>
              </c15:ser>
            </c15:filteredLineSeries>
          </c:ext>
        </c:extLst>
      </c:lineChart>
      <c:catAx>
        <c:axId val="477898623"/>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400814207"/>
        <c:crosses val="autoZero"/>
        <c:auto val="1"/>
        <c:lblAlgn val="ctr"/>
        <c:lblOffset val="100"/>
        <c:noMultiLvlLbl val="0"/>
      </c:catAx>
      <c:valAx>
        <c:axId val="400814207"/>
        <c:scaling>
          <c:orientation val="minMax"/>
        </c:scaling>
        <c:delete val="0"/>
        <c:axPos val="l"/>
        <c:majorGridlines>
          <c:spPr>
            <a:ln w="9525" cap="flat" cmpd="sng" algn="ctr">
              <a:solidFill>
                <a:schemeClr val="lt1">
                  <a:lumMod val="95000"/>
                  <a:alpha val="10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477898623"/>
        <c:crosses val="autoZero"/>
        <c:crossBetween val="between"/>
      </c:valAx>
      <c:valAx>
        <c:axId val="737094735"/>
        <c:scaling>
          <c:orientation val="minMax"/>
        </c:scaling>
        <c:delete val="0"/>
        <c:axPos val="r"/>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495919519"/>
        <c:crosses val="max"/>
        <c:crossBetween val="between"/>
      </c:valAx>
      <c:catAx>
        <c:axId val="495919519"/>
        <c:scaling>
          <c:orientation val="minMax"/>
        </c:scaling>
        <c:delete val="1"/>
        <c:axPos val="b"/>
        <c:numFmt formatCode="General" sourceLinked="1"/>
        <c:majorTickMark val="none"/>
        <c:minorTickMark val="none"/>
        <c:tickLblPos val="nextTo"/>
        <c:crossAx val="737094735"/>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Electricity</c:v>
                </c:pt>
              </c:strCache>
            </c:strRef>
          </c:tx>
          <c:spPr>
            <a:gradFill rotWithShape="1">
              <a:gsLst>
                <a:gs pos="0">
                  <a:schemeClr val="accent1">
                    <a:shade val="85000"/>
                    <a:satMod val="130000"/>
                  </a:schemeClr>
                </a:gs>
                <a:gs pos="34000">
                  <a:schemeClr val="accent1">
                    <a:shade val="87000"/>
                    <a:satMod val="125000"/>
                  </a:schemeClr>
                </a:gs>
                <a:gs pos="70000">
                  <a:schemeClr val="accent1">
                    <a:tint val="100000"/>
                    <a:shade val="90000"/>
                    <a:satMod val="130000"/>
                  </a:schemeClr>
                </a:gs>
                <a:gs pos="100000">
                  <a:schemeClr val="accent1">
                    <a:tint val="100000"/>
                    <a:shade val="100000"/>
                    <a:satMod val="110000"/>
                  </a:schemeClr>
                </a:gs>
              </a:gsLst>
              <a:path path="circle">
                <a:fillToRect l="100000" t="100000" r="100000" b="100000"/>
              </a:path>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9800000"/>
              </a:lightRig>
            </a:scene3d>
            <a:sp3d prstMaterial="flat">
              <a:bevelT w="25400" h="31750"/>
            </a:sp3d>
          </c:spPr>
          <c:invertIfNegative val="0"/>
          <c:cat>
            <c:strRef>
              <c:f>Sheet1!$A$2:$A$13</c:f>
              <c:strCache>
                <c:ptCount val="12"/>
                <c:pt idx="0">
                  <c:v>2014-15</c:v>
                </c:pt>
                <c:pt idx="1">
                  <c:v>2015-16</c:v>
                </c:pt>
                <c:pt idx="2">
                  <c:v>2016-17</c:v>
                </c:pt>
                <c:pt idx="3">
                  <c:v>2017-18</c:v>
                </c:pt>
                <c:pt idx="4">
                  <c:v>2018-19</c:v>
                </c:pt>
                <c:pt idx="5">
                  <c:v>2019-20</c:v>
                </c:pt>
                <c:pt idx="6">
                  <c:v>2020-21</c:v>
                </c:pt>
                <c:pt idx="7">
                  <c:v>2021-22</c:v>
                </c:pt>
                <c:pt idx="8">
                  <c:v>2022-23</c:v>
                </c:pt>
                <c:pt idx="9">
                  <c:v>2023-24</c:v>
                </c:pt>
                <c:pt idx="10">
                  <c:v>2024-25</c:v>
                </c:pt>
                <c:pt idx="11">
                  <c:v>2025-26</c:v>
                </c:pt>
              </c:strCache>
            </c:strRef>
          </c:cat>
          <c:val>
            <c:numRef>
              <c:f>Sheet1!$B$2:$B$13</c:f>
              <c:numCache>
                <c:formatCode>_("$"* #,##0_);_("$"* \(#,##0\);_("$"* "-"??_);_(@_)</c:formatCode>
                <c:ptCount val="12"/>
                <c:pt idx="0">
                  <c:v>237919</c:v>
                </c:pt>
                <c:pt idx="1">
                  <c:v>224815</c:v>
                </c:pt>
                <c:pt idx="2">
                  <c:v>220666</c:v>
                </c:pt>
                <c:pt idx="3">
                  <c:v>263148</c:v>
                </c:pt>
                <c:pt idx="4">
                  <c:v>271232</c:v>
                </c:pt>
                <c:pt idx="5">
                  <c:v>242216</c:v>
                </c:pt>
                <c:pt idx="6">
                  <c:v>253351</c:v>
                </c:pt>
                <c:pt idx="7">
                  <c:v>414737</c:v>
                </c:pt>
                <c:pt idx="8">
                  <c:v>388721</c:v>
                </c:pt>
                <c:pt idx="9">
                  <c:v>440500</c:v>
                </c:pt>
                <c:pt idx="10">
                  <c:v>460597</c:v>
                </c:pt>
                <c:pt idx="11">
                  <c:v>655284</c:v>
                </c:pt>
              </c:numCache>
            </c:numRef>
          </c:val>
          <c:extLst>
            <c:ext xmlns:c16="http://schemas.microsoft.com/office/drawing/2014/chart" uri="{C3380CC4-5D6E-409C-BE32-E72D297353CC}">
              <c16:uniqueId val="{00000000-86D2-4F39-B231-08AF3B1E9637}"/>
            </c:ext>
          </c:extLst>
        </c:ser>
        <c:dLbls>
          <c:showLegendKey val="0"/>
          <c:showVal val="0"/>
          <c:showCatName val="0"/>
          <c:showSerName val="0"/>
          <c:showPercent val="0"/>
          <c:showBubbleSize val="0"/>
        </c:dLbls>
        <c:gapWidth val="219"/>
        <c:axId val="237538895"/>
        <c:axId val="190463183"/>
      </c:barChart>
      <c:lineChart>
        <c:grouping val="standard"/>
        <c:varyColors val="0"/>
        <c:ser>
          <c:idx val="1"/>
          <c:order val="1"/>
          <c:tx>
            <c:strRef>
              <c:f>Sheet1!$C$1</c:f>
              <c:strCache>
                <c:ptCount val="1"/>
                <c:pt idx="0">
                  <c:v>KWH</c:v>
                </c:pt>
              </c:strCache>
            </c:strRef>
          </c:tx>
          <c:spPr>
            <a:ln w="34925" cap="rnd">
              <a:solidFill>
                <a:srgbClr val="FF0000"/>
              </a:solidFill>
              <a:round/>
            </a:ln>
            <a:effectLst>
              <a:outerShdw blurRad="57150" dist="19050" dir="5400000" algn="ctr" rotWithShape="0">
                <a:srgbClr val="000000">
                  <a:alpha val="63000"/>
                </a:srgbClr>
              </a:outerShdw>
            </a:effectLst>
          </c:spPr>
          <c:marker>
            <c:symbol val="none"/>
          </c:marker>
          <c:cat>
            <c:strRef>
              <c:f>Sheet1!$A$2:$A$13</c:f>
              <c:strCache>
                <c:ptCount val="12"/>
                <c:pt idx="0">
                  <c:v>2014-15</c:v>
                </c:pt>
                <c:pt idx="1">
                  <c:v>2015-16</c:v>
                </c:pt>
                <c:pt idx="2">
                  <c:v>2016-17</c:v>
                </c:pt>
                <c:pt idx="3">
                  <c:v>2017-18</c:v>
                </c:pt>
                <c:pt idx="4">
                  <c:v>2018-19</c:v>
                </c:pt>
                <c:pt idx="5">
                  <c:v>2019-20</c:v>
                </c:pt>
                <c:pt idx="6">
                  <c:v>2020-21</c:v>
                </c:pt>
                <c:pt idx="7">
                  <c:v>2021-22</c:v>
                </c:pt>
                <c:pt idx="8">
                  <c:v>2022-23</c:v>
                </c:pt>
                <c:pt idx="9">
                  <c:v>2023-24</c:v>
                </c:pt>
                <c:pt idx="10">
                  <c:v>2024-25</c:v>
                </c:pt>
                <c:pt idx="11">
                  <c:v>2025-26</c:v>
                </c:pt>
              </c:strCache>
            </c:strRef>
          </c:cat>
          <c:val>
            <c:numRef>
              <c:f>Sheet1!$C$2:$C$13</c:f>
              <c:numCache>
                <c:formatCode>_(* #,##0_);_(* \(#,##0\);_(* "-"??_);_(@_)</c:formatCode>
                <c:ptCount val="12"/>
                <c:pt idx="0">
                  <c:v>3372543</c:v>
                </c:pt>
                <c:pt idx="1">
                  <c:v>3577128</c:v>
                </c:pt>
                <c:pt idx="2">
                  <c:v>3638845</c:v>
                </c:pt>
                <c:pt idx="3">
                  <c:v>4080789</c:v>
                </c:pt>
                <c:pt idx="4">
                  <c:v>4474055</c:v>
                </c:pt>
                <c:pt idx="5">
                  <c:v>4402127</c:v>
                </c:pt>
                <c:pt idx="6">
                  <c:v>4218276</c:v>
                </c:pt>
                <c:pt idx="7">
                  <c:v>4546591</c:v>
                </c:pt>
                <c:pt idx="8">
                  <c:v>4125054</c:v>
                </c:pt>
                <c:pt idx="9">
                  <c:v>4780899</c:v>
                </c:pt>
                <c:pt idx="10">
                  <c:v>4565417</c:v>
                </c:pt>
                <c:pt idx="11">
                  <c:v>4910576</c:v>
                </c:pt>
              </c:numCache>
            </c:numRef>
          </c:val>
          <c:smooth val="0"/>
          <c:extLst>
            <c:ext xmlns:c16="http://schemas.microsoft.com/office/drawing/2014/chart" uri="{C3380CC4-5D6E-409C-BE32-E72D297353CC}">
              <c16:uniqueId val="{00000001-86D2-4F39-B231-08AF3B1E9637}"/>
            </c:ext>
          </c:extLst>
        </c:ser>
        <c:dLbls>
          <c:showLegendKey val="0"/>
          <c:showVal val="0"/>
          <c:showCatName val="0"/>
          <c:showSerName val="0"/>
          <c:showPercent val="0"/>
          <c:showBubbleSize val="0"/>
        </c:dLbls>
        <c:marker val="1"/>
        <c:smooth val="0"/>
        <c:axId val="497819087"/>
        <c:axId val="487578175"/>
      </c:lineChart>
      <c:catAx>
        <c:axId val="237538895"/>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190463183"/>
        <c:crosses val="autoZero"/>
        <c:auto val="1"/>
        <c:lblAlgn val="ctr"/>
        <c:lblOffset val="100"/>
        <c:noMultiLvlLbl val="0"/>
      </c:catAx>
      <c:valAx>
        <c:axId val="190463183"/>
        <c:scaling>
          <c:orientation val="minMax"/>
        </c:scaling>
        <c:delete val="0"/>
        <c:axPos val="l"/>
        <c:majorGridlines>
          <c:spPr>
            <a:ln w="9525" cap="flat" cmpd="sng" algn="ctr">
              <a:solidFill>
                <a:schemeClr val="lt1">
                  <a:lumMod val="95000"/>
                  <a:alpha val="10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237538895"/>
        <c:crosses val="autoZero"/>
        <c:crossBetween val="between"/>
      </c:valAx>
      <c:valAx>
        <c:axId val="487578175"/>
        <c:scaling>
          <c:orientation val="minMax"/>
        </c:scaling>
        <c:delete val="0"/>
        <c:axPos val="r"/>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497819087"/>
        <c:crosses val="max"/>
        <c:crossBetween val="between"/>
      </c:valAx>
      <c:catAx>
        <c:axId val="497819087"/>
        <c:scaling>
          <c:orientation val="minMax"/>
        </c:scaling>
        <c:delete val="1"/>
        <c:axPos val="b"/>
        <c:numFmt formatCode="General" sourceLinked="1"/>
        <c:majorTickMark val="none"/>
        <c:minorTickMark val="none"/>
        <c:tickLblPos val="nextTo"/>
        <c:crossAx val="487578175"/>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a:t>Health Insurance</a:t>
            </a:r>
            <a:r>
              <a:rPr lang="en-US" baseline="0"/>
              <a:t> Costs</a:t>
            </a:r>
            <a:endParaRPr lang="en-US"/>
          </a:p>
        </c:rich>
      </c:tx>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barChart>
        <c:barDir val="col"/>
        <c:grouping val="clustered"/>
        <c:varyColors val="0"/>
        <c:ser>
          <c:idx val="1"/>
          <c:order val="1"/>
          <c:tx>
            <c:strRef>
              <c:f>Sheet1!$C$1</c:f>
              <c:strCache>
                <c:ptCount val="1"/>
                <c:pt idx="0">
                  <c:v>Family Plan</c:v>
                </c:pt>
              </c:strCache>
            </c:strRef>
          </c:tx>
          <c:spPr>
            <a:gradFill rotWithShape="1">
              <a:gsLst>
                <a:gs pos="0">
                  <a:schemeClr val="accent2">
                    <a:shade val="85000"/>
                    <a:satMod val="130000"/>
                  </a:schemeClr>
                </a:gs>
                <a:gs pos="34000">
                  <a:schemeClr val="accent2">
                    <a:shade val="87000"/>
                    <a:satMod val="125000"/>
                  </a:schemeClr>
                </a:gs>
                <a:gs pos="70000">
                  <a:schemeClr val="accent2">
                    <a:tint val="100000"/>
                    <a:shade val="90000"/>
                    <a:satMod val="130000"/>
                  </a:schemeClr>
                </a:gs>
                <a:gs pos="100000">
                  <a:schemeClr val="accent2">
                    <a:tint val="100000"/>
                    <a:shade val="100000"/>
                    <a:satMod val="110000"/>
                  </a:schemeClr>
                </a:gs>
              </a:gsLst>
              <a:path path="circle">
                <a:fillToRect l="100000" t="100000" r="100000" b="100000"/>
              </a:path>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9800000"/>
              </a:lightRig>
            </a:scene3d>
            <a:sp3d prstMaterial="flat">
              <a:bevelT w="25400" h="31750"/>
            </a:sp3d>
          </c:spPr>
          <c:invertIfNegative val="0"/>
          <c:cat>
            <c:strRef>
              <c:f>Sheet1!$A$2:$A$13</c:f>
              <c:strCache>
                <c:ptCount val="12"/>
                <c:pt idx="0">
                  <c:v>2015-2016</c:v>
                </c:pt>
                <c:pt idx="1">
                  <c:v>2016-2017</c:v>
                </c:pt>
                <c:pt idx="2">
                  <c:v>2017-2018</c:v>
                </c:pt>
                <c:pt idx="3">
                  <c:v>2018-2019</c:v>
                </c:pt>
                <c:pt idx="4">
                  <c:v>2019-2020</c:v>
                </c:pt>
                <c:pt idx="5">
                  <c:v>2020-2021</c:v>
                </c:pt>
                <c:pt idx="6">
                  <c:v>2021-2022</c:v>
                </c:pt>
                <c:pt idx="7">
                  <c:v>2022-2023</c:v>
                </c:pt>
                <c:pt idx="8">
                  <c:v>2023-2024</c:v>
                </c:pt>
                <c:pt idx="9">
                  <c:v>2024-2025</c:v>
                </c:pt>
                <c:pt idx="10">
                  <c:v>2025-2026</c:v>
                </c:pt>
                <c:pt idx="11">
                  <c:v>2026-2027</c:v>
                </c:pt>
              </c:strCache>
            </c:strRef>
          </c:cat>
          <c:val>
            <c:numRef>
              <c:f>Sheet1!$C$2:$C$13</c:f>
              <c:numCache>
                <c:formatCode>_("$"* #,##0_);_("$"* \(#,##0\);_("$"* "-"??_);_(@_)</c:formatCode>
                <c:ptCount val="12"/>
                <c:pt idx="0">
                  <c:v>20496</c:v>
                </c:pt>
                <c:pt idx="1">
                  <c:v>21216</c:v>
                </c:pt>
                <c:pt idx="2">
                  <c:v>21540</c:v>
                </c:pt>
                <c:pt idx="3">
                  <c:v>21984</c:v>
                </c:pt>
                <c:pt idx="4">
                  <c:v>22428</c:v>
                </c:pt>
                <c:pt idx="5">
                  <c:v>22632</c:v>
                </c:pt>
                <c:pt idx="6">
                  <c:v>23040</c:v>
                </c:pt>
                <c:pt idx="7">
                  <c:v>24432</c:v>
                </c:pt>
                <c:pt idx="8">
                  <c:v>25152</c:v>
                </c:pt>
                <c:pt idx="9">
                  <c:v>26544</c:v>
                </c:pt>
                <c:pt idx="10">
                  <c:v>29736</c:v>
                </c:pt>
                <c:pt idx="11">
                  <c:v>36288</c:v>
                </c:pt>
              </c:numCache>
            </c:numRef>
          </c:val>
          <c:extLst>
            <c:ext xmlns:c16="http://schemas.microsoft.com/office/drawing/2014/chart" uri="{C3380CC4-5D6E-409C-BE32-E72D297353CC}">
              <c16:uniqueId val="{00000000-FC6F-4B31-884D-267BDB581B27}"/>
            </c:ext>
          </c:extLst>
        </c:ser>
        <c:dLbls>
          <c:showLegendKey val="0"/>
          <c:showVal val="0"/>
          <c:showCatName val="0"/>
          <c:showSerName val="0"/>
          <c:showPercent val="0"/>
          <c:showBubbleSize val="0"/>
        </c:dLbls>
        <c:gapWidth val="219"/>
        <c:axId val="1403027855"/>
        <c:axId val="944979487"/>
      </c:barChart>
      <c:lineChart>
        <c:grouping val="standard"/>
        <c:varyColors val="0"/>
        <c:ser>
          <c:idx val="0"/>
          <c:order val="0"/>
          <c:tx>
            <c:strRef>
              <c:f>Sheet1!$B$1</c:f>
              <c:strCache>
                <c:ptCount val="1"/>
                <c:pt idx="0">
                  <c:v>Percent Increase</c:v>
                </c:pt>
              </c:strCache>
            </c:strRef>
          </c:tx>
          <c:spPr>
            <a:ln w="34925" cap="rnd">
              <a:solidFill>
                <a:srgbClr val="FF0000"/>
              </a:solidFill>
              <a:round/>
            </a:ln>
            <a:effectLst>
              <a:outerShdw blurRad="57150" dist="19050" dir="5400000" algn="ctr" rotWithShape="0">
                <a:srgbClr val="000000">
                  <a:alpha val="63000"/>
                </a:srgbClr>
              </a:outerShdw>
            </a:effectLst>
          </c:spPr>
          <c:marker>
            <c:symbol val="none"/>
          </c:marker>
          <c:cat>
            <c:strRef>
              <c:f>Sheet1!$A$2:$A$13</c:f>
              <c:strCache>
                <c:ptCount val="12"/>
                <c:pt idx="0">
                  <c:v>2015-2016</c:v>
                </c:pt>
                <c:pt idx="1">
                  <c:v>2016-2017</c:v>
                </c:pt>
                <c:pt idx="2">
                  <c:v>2017-2018</c:v>
                </c:pt>
                <c:pt idx="3">
                  <c:v>2018-2019</c:v>
                </c:pt>
                <c:pt idx="4">
                  <c:v>2019-2020</c:v>
                </c:pt>
                <c:pt idx="5">
                  <c:v>2020-2021</c:v>
                </c:pt>
                <c:pt idx="6">
                  <c:v>2021-2022</c:v>
                </c:pt>
                <c:pt idx="7">
                  <c:v>2022-2023</c:v>
                </c:pt>
                <c:pt idx="8">
                  <c:v>2023-2024</c:v>
                </c:pt>
                <c:pt idx="9">
                  <c:v>2024-2025</c:v>
                </c:pt>
                <c:pt idx="10">
                  <c:v>2025-2026</c:v>
                </c:pt>
                <c:pt idx="11">
                  <c:v>2026-2027</c:v>
                </c:pt>
              </c:strCache>
            </c:strRef>
          </c:cat>
          <c:val>
            <c:numRef>
              <c:f>Sheet1!$B$2:$B$13</c:f>
              <c:numCache>
                <c:formatCode>0.00%</c:formatCode>
                <c:ptCount val="12"/>
                <c:pt idx="0">
                  <c:v>3.7499999999999999E-2</c:v>
                </c:pt>
                <c:pt idx="1">
                  <c:v>4.2500000000000003E-2</c:v>
                </c:pt>
                <c:pt idx="2">
                  <c:v>1.4999999999999999E-2</c:v>
                </c:pt>
                <c:pt idx="3">
                  <c:v>0.02</c:v>
                </c:pt>
                <c:pt idx="4">
                  <c:v>0.02</c:v>
                </c:pt>
                <c:pt idx="5">
                  <c:v>0.01</c:v>
                </c:pt>
                <c:pt idx="6">
                  <c:v>0.02</c:v>
                </c:pt>
                <c:pt idx="7">
                  <c:v>0.06</c:v>
                </c:pt>
                <c:pt idx="8">
                  <c:v>2.9000000000000001E-2</c:v>
                </c:pt>
                <c:pt idx="9">
                  <c:v>5.5E-2</c:v>
                </c:pt>
                <c:pt idx="10">
                  <c:v>0.12</c:v>
                </c:pt>
                <c:pt idx="11">
                  <c:v>0.22</c:v>
                </c:pt>
              </c:numCache>
            </c:numRef>
          </c:val>
          <c:smooth val="0"/>
          <c:extLst>
            <c:ext xmlns:c16="http://schemas.microsoft.com/office/drawing/2014/chart" uri="{C3380CC4-5D6E-409C-BE32-E72D297353CC}">
              <c16:uniqueId val="{00000001-FC6F-4B31-884D-267BDB581B27}"/>
            </c:ext>
          </c:extLst>
        </c:ser>
        <c:dLbls>
          <c:showLegendKey val="0"/>
          <c:showVal val="0"/>
          <c:showCatName val="0"/>
          <c:showSerName val="0"/>
          <c:showPercent val="0"/>
          <c:showBubbleSize val="0"/>
        </c:dLbls>
        <c:marker val="1"/>
        <c:smooth val="0"/>
        <c:axId val="1403026655"/>
        <c:axId val="944980735"/>
      </c:lineChart>
      <c:valAx>
        <c:axId val="944979487"/>
        <c:scaling>
          <c:orientation val="minMax"/>
          <c:min val="15000"/>
        </c:scaling>
        <c:delete val="0"/>
        <c:axPos val="r"/>
        <c:majorGridlines>
          <c:spPr>
            <a:ln w="9525" cap="flat" cmpd="sng" algn="ctr">
              <a:solidFill>
                <a:schemeClr val="lt1">
                  <a:lumMod val="95000"/>
                  <a:alpha val="10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1403027855"/>
        <c:crosses val="max"/>
        <c:crossBetween val="between"/>
      </c:valAx>
      <c:catAx>
        <c:axId val="1403027855"/>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944979487"/>
        <c:crosses val="autoZero"/>
        <c:auto val="1"/>
        <c:lblAlgn val="ctr"/>
        <c:lblOffset val="100"/>
        <c:noMultiLvlLbl val="0"/>
      </c:catAx>
      <c:valAx>
        <c:axId val="944980735"/>
        <c:scaling>
          <c:orientation val="minMax"/>
        </c:scaling>
        <c:delete val="0"/>
        <c:axPos val="l"/>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1403026655"/>
        <c:crosses val="autoZero"/>
        <c:crossBetween val="between"/>
      </c:valAx>
      <c:catAx>
        <c:axId val="1403026655"/>
        <c:scaling>
          <c:orientation val="minMax"/>
        </c:scaling>
        <c:delete val="1"/>
        <c:axPos val="b"/>
        <c:numFmt formatCode="General" sourceLinked="1"/>
        <c:majorTickMark val="none"/>
        <c:minorTickMark val="none"/>
        <c:tickLblPos val="nextTo"/>
        <c:crossAx val="944980735"/>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770733303813795"/>
          <c:y val="0.12855300696108637"/>
          <c:w val="0.62023310166913737"/>
          <c:h val="0.76592795465784169"/>
        </c:manualLayout>
      </c:layout>
      <c:pieChart>
        <c:varyColors val="1"/>
        <c:ser>
          <c:idx val="0"/>
          <c:order val="0"/>
          <c:tx>
            <c:strRef>
              <c:f>Sheet1!$B$1</c:f>
              <c:strCache>
                <c:ptCount val="1"/>
                <c:pt idx="0">
                  <c:v>Revenue</c:v>
                </c:pt>
              </c:strCache>
            </c:strRef>
          </c:tx>
          <c:dPt>
            <c:idx val="0"/>
            <c:bubble3D val="0"/>
            <c:spPr>
              <a:gradFill rotWithShape="1">
                <a:gsLst>
                  <a:gs pos="0">
                    <a:schemeClr val="accent1">
                      <a:shade val="85000"/>
                      <a:satMod val="130000"/>
                    </a:schemeClr>
                  </a:gs>
                  <a:gs pos="34000">
                    <a:schemeClr val="accent1">
                      <a:shade val="87000"/>
                      <a:satMod val="125000"/>
                    </a:schemeClr>
                  </a:gs>
                  <a:gs pos="70000">
                    <a:schemeClr val="accent1">
                      <a:tint val="100000"/>
                      <a:shade val="90000"/>
                      <a:satMod val="130000"/>
                    </a:schemeClr>
                  </a:gs>
                  <a:gs pos="100000">
                    <a:schemeClr val="accent1">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1-B03D-4E40-A4EC-00D65DC122CA}"/>
              </c:ext>
            </c:extLst>
          </c:dPt>
          <c:dPt>
            <c:idx val="1"/>
            <c:bubble3D val="0"/>
            <c:spPr>
              <a:gradFill rotWithShape="1">
                <a:gsLst>
                  <a:gs pos="0">
                    <a:schemeClr val="accent2">
                      <a:shade val="85000"/>
                      <a:satMod val="130000"/>
                    </a:schemeClr>
                  </a:gs>
                  <a:gs pos="34000">
                    <a:schemeClr val="accent2">
                      <a:shade val="87000"/>
                      <a:satMod val="125000"/>
                    </a:schemeClr>
                  </a:gs>
                  <a:gs pos="70000">
                    <a:schemeClr val="accent2">
                      <a:tint val="100000"/>
                      <a:shade val="90000"/>
                      <a:satMod val="130000"/>
                    </a:schemeClr>
                  </a:gs>
                  <a:gs pos="100000">
                    <a:schemeClr val="accent2">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3-B03D-4E40-A4EC-00D65DC122CA}"/>
              </c:ext>
            </c:extLst>
          </c:dPt>
          <c:dPt>
            <c:idx val="2"/>
            <c:bubble3D val="0"/>
            <c:spPr>
              <a:solidFill>
                <a:srgbClr val="FFC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5-B03D-4E40-A4EC-00D65DC122CA}"/>
              </c:ext>
            </c:extLst>
          </c:dPt>
          <c:dPt>
            <c:idx val="3"/>
            <c:bubble3D val="0"/>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7-B03D-4E40-A4EC-00D65DC122CA}"/>
              </c:ext>
            </c:extLst>
          </c:dPt>
          <c:dPt>
            <c:idx val="4"/>
            <c:bubble3D val="0"/>
            <c:spPr>
              <a:gradFill rotWithShape="1">
                <a:gsLst>
                  <a:gs pos="0">
                    <a:schemeClr val="accent5">
                      <a:shade val="85000"/>
                      <a:satMod val="130000"/>
                    </a:schemeClr>
                  </a:gs>
                  <a:gs pos="34000">
                    <a:schemeClr val="accent5">
                      <a:shade val="87000"/>
                      <a:satMod val="125000"/>
                    </a:schemeClr>
                  </a:gs>
                  <a:gs pos="70000">
                    <a:schemeClr val="accent5">
                      <a:tint val="100000"/>
                      <a:shade val="90000"/>
                      <a:satMod val="130000"/>
                    </a:schemeClr>
                  </a:gs>
                  <a:gs pos="100000">
                    <a:schemeClr val="accent5">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1-138D-4B27-A66D-E1EA30EBAEDE}"/>
              </c:ext>
            </c:extLst>
          </c:dPt>
          <c:dPt>
            <c:idx val="5"/>
            <c:bubble3D val="0"/>
            <c:spPr>
              <a:gradFill rotWithShape="1">
                <a:gsLst>
                  <a:gs pos="0">
                    <a:schemeClr val="accent6">
                      <a:shade val="85000"/>
                      <a:satMod val="130000"/>
                    </a:schemeClr>
                  </a:gs>
                  <a:gs pos="34000">
                    <a:schemeClr val="accent6">
                      <a:shade val="87000"/>
                      <a:satMod val="125000"/>
                    </a:schemeClr>
                  </a:gs>
                  <a:gs pos="70000">
                    <a:schemeClr val="accent6">
                      <a:tint val="100000"/>
                      <a:shade val="90000"/>
                      <a:satMod val="130000"/>
                    </a:schemeClr>
                  </a:gs>
                  <a:gs pos="100000">
                    <a:schemeClr val="accent6">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B-B03D-4E40-A4EC-00D65DC122CA}"/>
              </c:ext>
            </c:extLst>
          </c:dPt>
          <c:dLbls>
            <c:dLbl>
              <c:idx val="3"/>
              <c:layout>
                <c:manualLayout>
                  <c:x val="4.6943765281173555E-2"/>
                  <c:y val="0"/>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7-B03D-4E40-A4EC-00D65DC122C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dLblPos val="outEnd"/>
            <c:showLegendKey val="0"/>
            <c:showVal val="1"/>
            <c:showCatName val="1"/>
            <c:showSerName val="0"/>
            <c:showPercent val="0"/>
            <c:showBubbleSize val="0"/>
            <c:separator>
</c:separator>
            <c:showLeaderLines val="0"/>
            <c:extLst>
              <c:ext xmlns:c15="http://schemas.microsoft.com/office/drawing/2012/chart" uri="{CE6537A1-D6FC-4f65-9D91-7224C49458BB}"/>
            </c:extLst>
          </c:dLbls>
          <c:cat>
            <c:strRef>
              <c:f>Sheet1!$A$2:$A$7</c:f>
              <c:strCache>
                <c:ptCount val="5"/>
                <c:pt idx="0">
                  <c:v>State Aid</c:v>
                </c:pt>
                <c:pt idx="1">
                  <c:v>NA Aid</c:v>
                </c:pt>
                <c:pt idx="2">
                  <c:v>Other Revenue</c:v>
                </c:pt>
                <c:pt idx="3">
                  <c:v>Fund Balance</c:v>
                </c:pt>
                <c:pt idx="4">
                  <c:v>Property Taxes</c:v>
                </c:pt>
              </c:strCache>
            </c:strRef>
          </c:cat>
          <c:val>
            <c:numRef>
              <c:f>Sheet1!$B$2:$B$7</c:f>
              <c:numCache>
                <c:formatCode>_("$"* #,##0_);_("$"* \(#,##0\);_("$"* "-"??_);_(@_)</c:formatCode>
                <c:ptCount val="6"/>
                <c:pt idx="0">
                  <c:v>29115768</c:v>
                </c:pt>
                <c:pt idx="1">
                  <c:v>7456118</c:v>
                </c:pt>
                <c:pt idx="2">
                  <c:v>461287</c:v>
                </c:pt>
                <c:pt idx="3">
                  <c:v>4059264</c:v>
                </c:pt>
                <c:pt idx="4">
                  <c:v>2336667</c:v>
                </c:pt>
              </c:numCache>
            </c:numRef>
          </c:val>
          <c:extLst>
            <c:ext xmlns:c16="http://schemas.microsoft.com/office/drawing/2014/chart" uri="{C3380CC4-5D6E-409C-BE32-E72D297353CC}">
              <c16:uniqueId val="{00000000-138D-4B27-A66D-E1EA30EBAEDE}"/>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a:t>Tax Levy Vs. Tax Rate</a:t>
            </a:r>
          </a:p>
        </c:rich>
      </c:tx>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Tax Levy</c:v>
                </c:pt>
              </c:strCache>
            </c:strRef>
          </c:tx>
          <c:spPr>
            <a:gradFill rotWithShape="1">
              <a:gsLst>
                <a:gs pos="0">
                  <a:schemeClr val="accent1">
                    <a:shade val="85000"/>
                    <a:satMod val="130000"/>
                  </a:schemeClr>
                </a:gs>
                <a:gs pos="34000">
                  <a:schemeClr val="accent1">
                    <a:shade val="87000"/>
                    <a:satMod val="125000"/>
                  </a:schemeClr>
                </a:gs>
                <a:gs pos="70000">
                  <a:schemeClr val="accent1">
                    <a:tint val="100000"/>
                    <a:shade val="90000"/>
                    <a:satMod val="130000"/>
                  </a:schemeClr>
                </a:gs>
                <a:gs pos="100000">
                  <a:schemeClr val="accent1">
                    <a:tint val="100000"/>
                    <a:shade val="100000"/>
                    <a:satMod val="110000"/>
                  </a:schemeClr>
                </a:gs>
              </a:gsLst>
              <a:path path="circle">
                <a:fillToRect l="100000" t="100000" r="100000" b="100000"/>
              </a:path>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9800000"/>
              </a:lightRig>
            </a:scene3d>
            <a:sp3d prstMaterial="flat">
              <a:bevelT w="25400" h="31750"/>
            </a:sp3d>
          </c:spPr>
          <c:invertIfNegative val="0"/>
          <c:cat>
            <c:strRef>
              <c:f>Sheet1!$A$2:$A$22</c:f>
              <c:strCache>
                <c:ptCount val="21"/>
                <c:pt idx="0">
                  <c:v>05-06</c:v>
                </c:pt>
                <c:pt idx="1">
                  <c:v>06-07</c:v>
                </c:pt>
                <c:pt idx="2">
                  <c:v>07-08</c:v>
                </c:pt>
                <c:pt idx="3">
                  <c:v>08-09</c:v>
                </c:pt>
                <c:pt idx="4">
                  <c:v>09-10</c:v>
                </c:pt>
                <c:pt idx="5">
                  <c:v>10-11</c:v>
                </c:pt>
                <c:pt idx="6">
                  <c:v>11-12</c:v>
                </c:pt>
                <c:pt idx="7">
                  <c:v>12-13</c:v>
                </c:pt>
                <c:pt idx="8">
                  <c:v>13-14</c:v>
                </c:pt>
                <c:pt idx="9">
                  <c:v>14-15</c:v>
                </c:pt>
                <c:pt idx="10">
                  <c:v>15-16</c:v>
                </c:pt>
                <c:pt idx="11">
                  <c:v>16-17</c:v>
                </c:pt>
                <c:pt idx="12">
                  <c:v>17-18</c:v>
                </c:pt>
                <c:pt idx="13">
                  <c:v>18-19</c:v>
                </c:pt>
                <c:pt idx="14">
                  <c:v>19-20</c:v>
                </c:pt>
                <c:pt idx="15">
                  <c:v>20-21</c:v>
                </c:pt>
                <c:pt idx="16">
                  <c:v>21-22</c:v>
                </c:pt>
                <c:pt idx="17">
                  <c:v>22-23</c:v>
                </c:pt>
                <c:pt idx="18">
                  <c:v>23-24</c:v>
                </c:pt>
                <c:pt idx="19">
                  <c:v>24-25</c:v>
                </c:pt>
                <c:pt idx="20">
                  <c:v>25-26</c:v>
                </c:pt>
              </c:strCache>
            </c:strRef>
          </c:cat>
          <c:val>
            <c:numRef>
              <c:f>Sheet1!$B$2:$B$22</c:f>
              <c:numCache>
                <c:formatCode>_("$"* #,##0_);_("$"* \(#,##0\);_("$"* "-"??_);_(@_)</c:formatCode>
                <c:ptCount val="21"/>
                <c:pt idx="0">
                  <c:v>1656000</c:v>
                </c:pt>
                <c:pt idx="1">
                  <c:v>1735000</c:v>
                </c:pt>
                <c:pt idx="2">
                  <c:v>1802659</c:v>
                </c:pt>
                <c:pt idx="3">
                  <c:v>1802659</c:v>
                </c:pt>
                <c:pt idx="4">
                  <c:v>1820685</c:v>
                </c:pt>
                <c:pt idx="5">
                  <c:v>1875125</c:v>
                </c:pt>
                <c:pt idx="6">
                  <c:v>1875125</c:v>
                </c:pt>
                <c:pt idx="7">
                  <c:v>1912628</c:v>
                </c:pt>
                <c:pt idx="8">
                  <c:v>1950881</c:v>
                </c:pt>
                <c:pt idx="9">
                  <c:v>1989899</c:v>
                </c:pt>
                <c:pt idx="10">
                  <c:v>1989899</c:v>
                </c:pt>
                <c:pt idx="11">
                  <c:v>2029697</c:v>
                </c:pt>
                <c:pt idx="12">
                  <c:v>2070291</c:v>
                </c:pt>
                <c:pt idx="13">
                  <c:v>2070291</c:v>
                </c:pt>
                <c:pt idx="14">
                  <c:v>2070291</c:v>
                </c:pt>
                <c:pt idx="15">
                  <c:v>1977111</c:v>
                </c:pt>
                <c:pt idx="16">
                  <c:v>1957568</c:v>
                </c:pt>
                <c:pt idx="17">
                  <c:v>1957568</c:v>
                </c:pt>
                <c:pt idx="18">
                  <c:v>1957568</c:v>
                </c:pt>
                <c:pt idx="19">
                  <c:v>1996719</c:v>
                </c:pt>
                <c:pt idx="20">
                  <c:v>2036653</c:v>
                </c:pt>
              </c:numCache>
            </c:numRef>
          </c:val>
          <c:extLst>
            <c:ext xmlns:c16="http://schemas.microsoft.com/office/drawing/2014/chart" uri="{C3380CC4-5D6E-409C-BE32-E72D297353CC}">
              <c16:uniqueId val="{00000000-8BD2-49F0-AF67-8581E701F703}"/>
            </c:ext>
          </c:extLst>
        </c:ser>
        <c:dLbls>
          <c:showLegendKey val="0"/>
          <c:showVal val="0"/>
          <c:showCatName val="0"/>
          <c:showSerName val="0"/>
          <c:showPercent val="0"/>
          <c:showBubbleSize val="0"/>
        </c:dLbls>
        <c:gapWidth val="75"/>
        <c:axId val="1328703455"/>
        <c:axId val="1226582671"/>
      </c:barChart>
      <c:lineChart>
        <c:grouping val="standard"/>
        <c:varyColors val="0"/>
        <c:ser>
          <c:idx val="1"/>
          <c:order val="1"/>
          <c:tx>
            <c:strRef>
              <c:f>Sheet1!$C$1</c:f>
              <c:strCache>
                <c:ptCount val="1"/>
                <c:pt idx="0">
                  <c:v>Tax Rate/1,000</c:v>
                </c:pt>
              </c:strCache>
            </c:strRef>
          </c:tx>
          <c:spPr>
            <a:ln w="34925" cap="rnd">
              <a:solidFill>
                <a:srgbClr val="FF0000"/>
              </a:solidFill>
              <a:round/>
            </a:ln>
            <a:effectLst>
              <a:outerShdw blurRad="57150" dist="19050" dir="5400000" algn="ctr" rotWithShape="0">
                <a:srgbClr val="000000">
                  <a:alpha val="63000"/>
                </a:srgbClr>
              </a:outerShdw>
            </a:effectLst>
          </c:spPr>
          <c:marker>
            <c:symbol val="none"/>
          </c:marker>
          <c:cat>
            <c:strRef>
              <c:f>Sheet1!$A$2:$A$22</c:f>
              <c:strCache>
                <c:ptCount val="21"/>
                <c:pt idx="0">
                  <c:v>05-06</c:v>
                </c:pt>
                <c:pt idx="1">
                  <c:v>06-07</c:v>
                </c:pt>
                <c:pt idx="2">
                  <c:v>07-08</c:v>
                </c:pt>
                <c:pt idx="3">
                  <c:v>08-09</c:v>
                </c:pt>
                <c:pt idx="4">
                  <c:v>09-10</c:v>
                </c:pt>
                <c:pt idx="5">
                  <c:v>10-11</c:v>
                </c:pt>
                <c:pt idx="6">
                  <c:v>11-12</c:v>
                </c:pt>
                <c:pt idx="7">
                  <c:v>12-13</c:v>
                </c:pt>
                <c:pt idx="8">
                  <c:v>13-14</c:v>
                </c:pt>
                <c:pt idx="9">
                  <c:v>14-15</c:v>
                </c:pt>
                <c:pt idx="10">
                  <c:v>15-16</c:v>
                </c:pt>
                <c:pt idx="11">
                  <c:v>16-17</c:v>
                </c:pt>
                <c:pt idx="12">
                  <c:v>17-18</c:v>
                </c:pt>
                <c:pt idx="13">
                  <c:v>18-19</c:v>
                </c:pt>
                <c:pt idx="14">
                  <c:v>19-20</c:v>
                </c:pt>
                <c:pt idx="15">
                  <c:v>20-21</c:v>
                </c:pt>
                <c:pt idx="16">
                  <c:v>21-22</c:v>
                </c:pt>
                <c:pt idx="17">
                  <c:v>22-23</c:v>
                </c:pt>
                <c:pt idx="18">
                  <c:v>23-24</c:v>
                </c:pt>
                <c:pt idx="19">
                  <c:v>24-25</c:v>
                </c:pt>
                <c:pt idx="20">
                  <c:v>25-26</c:v>
                </c:pt>
              </c:strCache>
            </c:strRef>
          </c:cat>
          <c:val>
            <c:numRef>
              <c:f>Sheet1!$C$2:$C$22</c:f>
              <c:numCache>
                <c:formatCode>_("$"* #,##0.00_);_("$"* \(#,##0.00\);_("$"* "-"??_);_(@_)</c:formatCode>
                <c:ptCount val="21"/>
                <c:pt idx="0">
                  <c:v>14.37</c:v>
                </c:pt>
                <c:pt idx="1">
                  <c:v>14.13</c:v>
                </c:pt>
                <c:pt idx="2">
                  <c:v>13.2</c:v>
                </c:pt>
                <c:pt idx="3">
                  <c:v>12.14</c:v>
                </c:pt>
                <c:pt idx="4">
                  <c:v>12.07</c:v>
                </c:pt>
                <c:pt idx="5">
                  <c:v>12.25</c:v>
                </c:pt>
                <c:pt idx="6">
                  <c:v>11.88</c:v>
                </c:pt>
                <c:pt idx="7">
                  <c:v>11.78</c:v>
                </c:pt>
                <c:pt idx="8">
                  <c:v>11.51</c:v>
                </c:pt>
                <c:pt idx="9">
                  <c:v>11.67</c:v>
                </c:pt>
                <c:pt idx="10">
                  <c:v>11.38</c:v>
                </c:pt>
                <c:pt idx="11">
                  <c:v>10.86</c:v>
                </c:pt>
                <c:pt idx="12">
                  <c:v>10.65</c:v>
                </c:pt>
                <c:pt idx="13">
                  <c:v>10.66</c:v>
                </c:pt>
                <c:pt idx="14">
                  <c:v>10.23</c:v>
                </c:pt>
                <c:pt idx="15">
                  <c:v>9.0609999999999999</c:v>
                </c:pt>
                <c:pt idx="16">
                  <c:v>8.51</c:v>
                </c:pt>
                <c:pt idx="17">
                  <c:v>8.1999999999999993</c:v>
                </c:pt>
                <c:pt idx="18">
                  <c:v>7.3109999999999999</c:v>
                </c:pt>
                <c:pt idx="19">
                  <c:v>6.3362100000000003</c:v>
                </c:pt>
                <c:pt idx="20">
                  <c:v>6.09</c:v>
                </c:pt>
              </c:numCache>
            </c:numRef>
          </c:val>
          <c:smooth val="0"/>
          <c:extLst>
            <c:ext xmlns:c16="http://schemas.microsoft.com/office/drawing/2014/chart" uri="{C3380CC4-5D6E-409C-BE32-E72D297353CC}">
              <c16:uniqueId val="{00000001-8BD2-49F0-AF67-8581E701F703}"/>
            </c:ext>
          </c:extLst>
        </c:ser>
        <c:dLbls>
          <c:showLegendKey val="0"/>
          <c:showVal val="0"/>
          <c:showCatName val="0"/>
          <c:showSerName val="0"/>
          <c:showPercent val="0"/>
          <c:showBubbleSize val="0"/>
        </c:dLbls>
        <c:marker val="1"/>
        <c:smooth val="0"/>
        <c:axId val="1416143263"/>
        <c:axId val="1436959407"/>
      </c:lineChart>
      <c:catAx>
        <c:axId val="1328703455"/>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1226582671"/>
        <c:crosses val="autoZero"/>
        <c:auto val="1"/>
        <c:lblAlgn val="ctr"/>
        <c:lblOffset val="100"/>
        <c:noMultiLvlLbl val="0"/>
      </c:catAx>
      <c:valAx>
        <c:axId val="1226582671"/>
        <c:scaling>
          <c:orientation val="minMax"/>
          <c:min val="1400000"/>
        </c:scaling>
        <c:delete val="0"/>
        <c:axPos val="l"/>
        <c:majorGridlines>
          <c:spPr>
            <a:ln w="9525" cap="flat" cmpd="sng" algn="ctr">
              <a:solidFill>
                <a:schemeClr val="lt1">
                  <a:lumMod val="95000"/>
                  <a:alpha val="10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1328703455"/>
        <c:crosses val="autoZero"/>
        <c:crossBetween val="between"/>
      </c:valAx>
      <c:valAx>
        <c:axId val="1436959407"/>
        <c:scaling>
          <c:orientation val="minMax"/>
          <c:min val="4"/>
        </c:scaling>
        <c:delete val="0"/>
        <c:axPos val="r"/>
        <c:numFmt formatCode="_(&quot;$&quot;* #,##0.00_);_(&quot;$&quot;* \(#,##0.00\);_(&quot;$&quot;* &quot;-&quot;??_);_(@_)"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1416143263"/>
        <c:crosses val="max"/>
        <c:crossBetween val="between"/>
      </c:valAx>
      <c:catAx>
        <c:axId val="1416143263"/>
        <c:scaling>
          <c:orientation val="minMax"/>
        </c:scaling>
        <c:delete val="1"/>
        <c:axPos val="b"/>
        <c:numFmt formatCode="General" sourceLinked="1"/>
        <c:majorTickMark val="out"/>
        <c:minorTickMark val="none"/>
        <c:tickLblPos val="nextTo"/>
        <c:crossAx val="1436959407"/>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7">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32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gradFill>
        <a:gsLst>
          <a:gs pos="100000">
            <a:schemeClr val="dk1">
              <a:lumMod val="95000"/>
              <a:lumOff val="5000"/>
            </a:schemeClr>
          </a:gs>
          <a:gs pos="0">
            <a:schemeClr val="dk1">
              <a:lumMod val="75000"/>
              <a:lumOff val="25000"/>
            </a:schemeClr>
          </a:gs>
        </a:gsLst>
        <a:path path="circle">
          <a:fillToRect l="50000" t="50000" r="50000" b="50000"/>
        </a:path>
      </a:gradFill>
      <a:ln w="9525">
        <a:solidFill>
          <a:schemeClr val="dk1">
            <a:lumMod val="75000"/>
            <a:lumOff val="25000"/>
          </a:schemeClr>
        </a:solidFill>
      </a:ln>
    </cs:spPr>
  </cs:downBar>
  <cs:dropLine>
    <cs:lnRef idx="0"/>
    <cs:fillRef idx="0"/>
    <cs:effectRef idx="0"/>
    <cs:fontRef idx="minor">
      <a:schemeClr val="tx1"/>
    </cs:fontRef>
    <cs:spPr>
      <a:ln w="9525" cap="flat" cmpd="sng" algn="ctr">
        <a:solidFill>
          <a:schemeClr val="lt1"/>
        </a:solidFill>
        <a:round/>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cap="flat" cmpd="sng" algn="ctr">
        <a:solidFill>
          <a:schemeClr val="lt1"/>
        </a:solidFill>
        <a:round/>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gradFill>
        <a:gsLst>
          <a:gs pos="100000">
            <a:schemeClr val="lt1">
              <a:lumMod val="85000"/>
            </a:schemeClr>
          </a:gs>
          <a:gs pos="0">
            <a:schemeClr val="lt1"/>
          </a:gs>
        </a:gsLst>
        <a:path path="circle">
          <a:fillToRect l="50000" t="50000" r="50000" b="50000"/>
        </a:path>
      </a:gradFill>
      <a:ln w="9525" cap="flat" cmpd="sng" algn="ctr">
        <a:solidFill>
          <a:schemeClr val="lt1"/>
        </a:solidFill>
        <a:round/>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32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gradFill>
        <a:gsLst>
          <a:gs pos="100000">
            <a:schemeClr val="dk1">
              <a:lumMod val="95000"/>
              <a:lumOff val="5000"/>
            </a:schemeClr>
          </a:gs>
          <a:gs pos="0">
            <a:schemeClr val="dk1">
              <a:lumMod val="75000"/>
              <a:lumOff val="25000"/>
            </a:schemeClr>
          </a:gs>
        </a:gsLst>
        <a:path path="circle">
          <a:fillToRect l="50000" t="50000" r="50000" b="50000"/>
        </a:path>
      </a:gradFill>
      <a:ln w="9525">
        <a:solidFill>
          <a:schemeClr val="dk1">
            <a:lumMod val="75000"/>
            <a:lumOff val="25000"/>
          </a:schemeClr>
        </a:solidFill>
      </a:ln>
    </cs:spPr>
  </cs:downBar>
  <cs:dropLine>
    <cs:lnRef idx="0"/>
    <cs:fillRef idx="0"/>
    <cs:effectRef idx="0"/>
    <cs:fontRef idx="minor">
      <a:schemeClr val="tx1"/>
    </cs:fontRef>
    <cs:spPr>
      <a:ln w="9525" cap="flat" cmpd="sng" algn="ctr">
        <a:solidFill>
          <a:schemeClr val="lt1"/>
        </a:solidFill>
        <a:round/>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cap="flat" cmpd="sng" algn="ctr">
        <a:solidFill>
          <a:schemeClr val="lt1"/>
        </a:solidFill>
        <a:round/>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gradFill>
        <a:gsLst>
          <a:gs pos="100000">
            <a:schemeClr val="lt1">
              <a:lumMod val="85000"/>
            </a:schemeClr>
          </a:gs>
          <a:gs pos="0">
            <a:schemeClr val="lt1"/>
          </a:gs>
        </a:gsLst>
        <a:path path="circle">
          <a:fillToRect l="50000" t="50000" r="50000" b="50000"/>
        </a:path>
      </a:gradFill>
      <a:ln w="9525" cap="flat" cmpd="sng" algn="ctr">
        <a:solidFill>
          <a:schemeClr val="lt1"/>
        </a:solidFill>
        <a:round/>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32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gradFill>
        <a:gsLst>
          <a:gs pos="100000">
            <a:schemeClr val="dk1">
              <a:lumMod val="95000"/>
              <a:lumOff val="5000"/>
            </a:schemeClr>
          </a:gs>
          <a:gs pos="0">
            <a:schemeClr val="dk1">
              <a:lumMod val="75000"/>
              <a:lumOff val="25000"/>
            </a:schemeClr>
          </a:gs>
        </a:gsLst>
        <a:path path="circle">
          <a:fillToRect l="50000" t="50000" r="50000" b="50000"/>
        </a:path>
      </a:gradFill>
      <a:ln w="9525">
        <a:solidFill>
          <a:schemeClr val="dk1">
            <a:lumMod val="75000"/>
            <a:lumOff val="25000"/>
          </a:schemeClr>
        </a:solidFill>
      </a:ln>
    </cs:spPr>
  </cs:downBar>
  <cs:dropLine>
    <cs:lnRef idx="0"/>
    <cs:fillRef idx="0"/>
    <cs:effectRef idx="0"/>
    <cs:fontRef idx="minor">
      <a:schemeClr val="tx1"/>
    </cs:fontRef>
    <cs:spPr>
      <a:ln w="9525" cap="flat" cmpd="sng" algn="ctr">
        <a:solidFill>
          <a:schemeClr val="lt1"/>
        </a:solidFill>
        <a:round/>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cap="flat" cmpd="sng" algn="ctr">
        <a:solidFill>
          <a:schemeClr val="lt1"/>
        </a:solidFill>
        <a:round/>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gradFill>
        <a:gsLst>
          <a:gs pos="100000">
            <a:schemeClr val="lt1">
              <a:lumMod val="85000"/>
            </a:schemeClr>
          </a:gs>
          <a:gs pos="0">
            <a:schemeClr val="lt1"/>
          </a:gs>
        </a:gsLst>
        <a:path path="circle">
          <a:fillToRect l="50000" t="50000" r="50000" b="50000"/>
        </a:path>
      </a:gradFill>
      <a:ln w="9525" cap="flat" cmpd="sng" algn="ctr">
        <a:solidFill>
          <a:schemeClr val="lt1"/>
        </a:solidFill>
        <a:round/>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257">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6.xml><?xml version="1.0" encoding="utf-8"?>
<cs:chartStyle xmlns:cs="http://schemas.microsoft.com/office/drawing/2012/chartStyle" xmlns:a="http://schemas.openxmlformats.org/drawingml/2006/main" id="32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gradFill>
        <a:gsLst>
          <a:gs pos="100000">
            <a:schemeClr val="dk1">
              <a:lumMod val="95000"/>
              <a:lumOff val="5000"/>
            </a:schemeClr>
          </a:gs>
          <a:gs pos="0">
            <a:schemeClr val="dk1">
              <a:lumMod val="75000"/>
              <a:lumOff val="25000"/>
            </a:schemeClr>
          </a:gs>
        </a:gsLst>
        <a:path path="circle">
          <a:fillToRect l="50000" t="50000" r="50000" b="50000"/>
        </a:path>
      </a:gradFill>
      <a:ln w="9525">
        <a:solidFill>
          <a:schemeClr val="dk1">
            <a:lumMod val="75000"/>
            <a:lumOff val="25000"/>
          </a:schemeClr>
        </a:solidFill>
      </a:ln>
    </cs:spPr>
  </cs:downBar>
  <cs:dropLine>
    <cs:lnRef idx="0"/>
    <cs:fillRef idx="0"/>
    <cs:effectRef idx="0"/>
    <cs:fontRef idx="minor">
      <a:schemeClr val="tx1"/>
    </cs:fontRef>
    <cs:spPr>
      <a:ln w="9525" cap="flat" cmpd="sng" algn="ctr">
        <a:solidFill>
          <a:schemeClr val="lt1"/>
        </a:solidFill>
        <a:round/>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cap="flat" cmpd="sng" algn="ctr">
        <a:solidFill>
          <a:schemeClr val="lt1"/>
        </a:solidFill>
        <a:round/>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gradFill>
        <a:gsLst>
          <a:gs pos="100000">
            <a:schemeClr val="lt1">
              <a:lumMod val="85000"/>
            </a:schemeClr>
          </a:gs>
          <a:gs pos="0">
            <a:schemeClr val="lt1"/>
          </a:gs>
        </a:gsLst>
        <a:path path="circle">
          <a:fillToRect l="50000" t="50000" r="50000" b="50000"/>
        </a:path>
      </a:gradFill>
      <a:ln w="9525" cap="flat" cmpd="sng" algn="ctr">
        <a:solidFill>
          <a:schemeClr val="lt1"/>
        </a:solidFill>
        <a:round/>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8002DA7-EE54-4696-B267-A3F4B6CB1DF9}" type="datetimeFigureOut">
              <a:rPr lang="en-US" smtClean="0"/>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C500D-0A2C-4EC4-86DF-1FC5DEE3990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5179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002DA7-EE54-4696-B267-A3F4B6CB1DF9}" type="datetimeFigureOut">
              <a:rPr lang="en-US" smtClean="0"/>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C500D-0A2C-4EC4-86DF-1FC5DEE39900}" type="slidenum">
              <a:rPr lang="en-US" smtClean="0"/>
              <a:t>‹#›</a:t>
            </a:fld>
            <a:endParaRPr lang="en-US"/>
          </a:p>
        </p:txBody>
      </p:sp>
    </p:spTree>
    <p:extLst>
      <p:ext uri="{BB962C8B-B14F-4D97-AF65-F5344CB8AC3E}">
        <p14:creationId xmlns:p14="http://schemas.microsoft.com/office/powerpoint/2010/main" val="2797569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002DA7-EE54-4696-B267-A3F4B6CB1DF9}" type="datetimeFigureOut">
              <a:rPr lang="en-US" smtClean="0"/>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C500D-0A2C-4EC4-86DF-1FC5DEE39900}" type="slidenum">
              <a:rPr lang="en-US" smtClean="0"/>
              <a:t>‹#›</a:t>
            </a:fld>
            <a:endParaRPr lang="en-US"/>
          </a:p>
        </p:txBody>
      </p:sp>
    </p:spTree>
    <p:extLst>
      <p:ext uri="{BB962C8B-B14F-4D97-AF65-F5344CB8AC3E}">
        <p14:creationId xmlns:p14="http://schemas.microsoft.com/office/powerpoint/2010/main" val="3062125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002DA7-EE54-4696-B267-A3F4B6CB1DF9}" type="datetimeFigureOut">
              <a:rPr lang="en-US" smtClean="0"/>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C500D-0A2C-4EC4-86DF-1FC5DEE39900}" type="slidenum">
              <a:rPr lang="en-US" smtClean="0"/>
              <a:t>‹#›</a:t>
            </a:fld>
            <a:endParaRPr lang="en-US"/>
          </a:p>
        </p:txBody>
      </p:sp>
    </p:spTree>
    <p:extLst>
      <p:ext uri="{BB962C8B-B14F-4D97-AF65-F5344CB8AC3E}">
        <p14:creationId xmlns:p14="http://schemas.microsoft.com/office/powerpoint/2010/main" val="2565162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8002DA7-EE54-4696-B267-A3F4B6CB1DF9}" type="datetimeFigureOut">
              <a:rPr lang="en-US" smtClean="0"/>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C500D-0A2C-4EC4-86DF-1FC5DEE3990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8315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8002DA7-EE54-4696-B267-A3F4B6CB1DF9}" type="datetimeFigureOut">
              <a:rPr lang="en-US" smtClean="0"/>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9C500D-0A2C-4EC4-86DF-1FC5DEE39900}" type="slidenum">
              <a:rPr lang="en-US" smtClean="0"/>
              <a:t>‹#›</a:t>
            </a:fld>
            <a:endParaRPr lang="en-US"/>
          </a:p>
        </p:txBody>
      </p:sp>
    </p:spTree>
    <p:extLst>
      <p:ext uri="{BB962C8B-B14F-4D97-AF65-F5344CB8AC3E}">
        <p14:creationId xmlns:p14="http://schemas.microsoft.com/office/powerpoint/2010/main" val="520057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8002DA7-EE54-4696-B267-A3F4B6CB1DF9}" type="datetimeFigureOut">
              <a:rPr lang="en-US" smtClean="0"/>
              <a:t>2/10/2026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9C500D-0A2C-4EC4-86DF-1FC5DEE39900}" type="slidenum">
              <a:rPr lang="en-US" smtClean="0"/>
              <a:t>‹#›</a:t>
            </a:fld>
            <a:endParaRPr lang="en-US"/>
          </a:p>
        </p:txBody>
      </p:sp>
    </p:spTree>
    <p:extLst>
      <p:ext uri="{BB962C8B-B14F-4D97-AF65-F5344CB8AC3E}">
        <p14:creationId xmlns:p14="http://schemas.microsoft.com/office/powerpoint/2010/main" val="3749077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8002DA7-EE54-4696-B267-A3F4B6CB1DF9}" type="datetimeFigureOut">
              <a:rPr lang="en-US" smtClean="0"/>
              <a:t>2/10/2026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9C500D-0A2C-4EC4-86DF-1FC5DEE39900}" type="slidenum">
              <a:rPr lang="en-US" smtClean="0"/>
              <a:t>‹#›</a:t>
            </a:fld>
            <a:endParaRPr lang="en-US"/>
          </a:p>
        </p:txBody>
      </p:sp>
    </p:spTree>
    <p:extLst>
      <p:ext uri="{BB962C8B-B14F-4D97-AF65-F5344CB8AC3E}">
        <p14:creationId xmlns:p14="http://schemas.microsoft.com/office/powerpoint/2010/main" val="1941077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8002DA7-EE54-4696-B267-A3F4B6CB1DF9}" type="datetimeFigureOut">
              <a:rPr lang="en-US" smtClean="0"/>
              <a:t>2/10/2026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7A9C500D-0A2C-4EC4-86DF-1FC5DEE39900}" type="slidenum">
              <a:rPr lang="en-US" smtClean="0"/>
              <a:t>‹#›</a:t>
            </a:fld>
            <a:endParaRPr lang="en-US"/>
          </a:p>
        </p:txBody>
      </p:sp>
    </p:spTree>
    <p:extLst>
      <p:ext uri="{BB962C8B-B14F-4D97-AF65-F5344CB8AC3E}">
        <p14:creationId xmlns:p14="http://schemas.microsoft.com/office/powerpoint/2010/main" val="1643262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8002DA7-EE54-4696-B267-A3F4B6CB1DF9}" type="datetimeFigureOut">
              <a:rPr lang="en-US" smtClean="0"/>
              <a:t>2/10/2026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A9C500D-0A2C-4EC4-86DF-1FC5DEE39900}" type="slidenum">
              <a:rPr lang="en-US" smtClean="0"/>
              <a:t>‹#›</a:t>
            </a:fld>
            <a:endParaRPr lang="en-US"/>
          </a:p>
        </p:txBody>
      </p:sp>
    </p:spTree>
    <p:extLst>
      <p:ext uri="{BB962C8B-B14F-4D97-AF65-F5344CB8AC3E}">
        <p14:creationId xmlns:p14="http://schemas.microsoft.com/office/powerpoint/2010/main" val="1468468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8002DA7-EE54-4696-B267-A3F4B6CB1DF9}" type="datetimeFigureOut">
              <a:rPr lang="en-US" smtClean="0"/>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9C500D-0A2C-4EC4-86DF-1FC5DEE39900}" type="slidenum">
              <a:rPr lang="en-US" smtClean="0"/>
              <a:t>‹#›</a:t>
            </a:fld>
            <a:endParaRPr lang="en-US"/>
          </a:p>
        </p:txBody>
      </p:sp>
    </p:spTree>
    <p:extLst>
      <p:ext uri="{BB962C8B-B14F-4D97-AF65-F5344CB8AC3E}">
        <p14:creationId xmlns:p14="http://schemas.microsoft.com/office/powerpoint/2010/main" val="821997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8002DA7-EE54-4696-B267-A3F4B6CB1DF9}" type="datetimeFigureOut">
              <a:rPr lang="en-US" smtClean="0"/>
              <a:t>2/10/2026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A9C500D-0A2C-4EC4-86DF-1FC5DEE3990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376649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C7162-ACAD-42E6-8E8A-217F7D8F5270}"/>
              </a:ext>
            </a:extLst>
          </p:cNvPr>
          <p:cNvSpPr>
            <a:spLocks noGrp="1"/>
          </p:cNvSpPr>
          <p:nvPr>
            <p:ph type="ctrTitle"/>
          </p:nvPr>
        </p:nvSpPr>
        <p:spPr>
          <a:xfrm>
            <a:off x="3401122" y="758952"/>
            <a:ext cx="7754558" cy="2670048"/>
          </a:xfrm>
        </p:spPr>
        <p:txBody>
          <a:bodyPr/>
          <a:lstStyle/>
          <a:p>
            <a:pPr algn="ctr"/>
            <a:r>
              <a:rPr lang="en-US" b="1" dirty="0">
                <a:latin typeface="+mn-lt"/>
              </a:rPr>
              <a:t>2026-2027 </a:t>
            </a:r>
            <a:br>
              <a:rPr lang="en-US" b="1" dirty="0">
                <a:latin typeface="+mn-lt"/>
              </a:rPr>
            </a:br>
            <a:r>
              <a:rPr lang="en-US" b="1" dirty="0">
                <a:latin typeface="+mn-lt"/>
              </a:rPr>
              <a:t>Budget Preview</a:t>
            </a:r>
          </a:p>
        </p:txBody>
      </p:sp>
      <p:sp>
        <p:nvSpPr>
          <p:cNvPr id="3" name="Subtitle 2">
            <a:extLst>
              <a:ext uri="{FF2B5EF4-FFF2-40B4-BE49-F238E27FC236}">
                <a16:creationId xmlns:a16="http://schemas.microsoft.com/office/drawing/2014/main" id="{9152EDC6-3536-414A-909D-743876895024}"/>
              </a:ext>
            </a:extLst>
          </p:cNvPr>
          <p:cNvSpPr>
            <a:spLocks noGrp="1"/>
          </p:cNvSpPr>
          <p:nvPr>
            <p:ph type="subTitle" idx="1"/>
          </p:nvPr>
        </p:nvSpPr>
        <p:spPr/>
        <p:txBody>
          <a:bodyPr>
            <a:normAutofit fontScale="85000" lnSpcReduction="20000"/>
          </a:bodyPr>
          <a:lstStyle/>
          <a:p>
            <a:r>
              <a:rPr lang="en-US" dirty="0"/>
              <a:t>February 11, 2026</a:t>
            </a:r>
          </a:p>
          <a:p>
            <a:r>
              <a:rPr lang="en-US" dirty="0"/>
              <a:t>Dr. Terrance Dougherty, acting interim superintendent</a:t>
            </a:r>
          </a:p>
          <a:p>
            <a:r>
              <a:rPr lang="en-US" dirty="0"/>
              <a:t>Natascha jock, school business executive</a:t>
            </a:r>
          </a:p>
        </p:txBody>
      </p:sp>
      <p:pic>
        <p:nvPicPr>
          <p:cNvPr id="5" name="Picture 4">
            <a:extLst>
              <a:ext uri="{FF2B5EF4-FFF2-40B4-BE49-F238E27FC236}">
                <a16:creationId xmlns:a16="http://schemas.microsoft.com/office/drawing/2014/main" id="{94E83AAC-20DB-4E4C-8E4D-254ECBAAA6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0474" y="124892"/>
            <a:ext cx="4172914" cy="3566161"/>
          </a:xfrm>
          <a:prstGeom prst="rect">
            <a:avLst/>
          </a:prstGeom>
        </p:spPr>
      </p:pic>
      <p:sp>
        <p:nvSpPr>
          <p:cNvPr id="4" name="TextBox 3">
            <a:extLst>
              <a:ext uri="{FF2B5EF4-FFF2-40B4-BE49-F238E27FC236}">
                <a16:creationId xmlns:a16="http://schemas.microsoft.com/office/drawing/2014/main" id="{74F83AA5-FC70-446A-85C7-9C35B340BA33}"/>
              </a:ext>
            </a:extLst>
          </p:cNvPr>
          <p:cNvSpPr txBox="1"/>
          <p:nvPr/>
        </p:nvSpPr>
        <p:spPr>
          <a:xfrm>
            <a:off x="0" y="6371897"/>
            <a:ext cx="12192000" cy="461665"/>
          </a:xfrm>
          <a:prstGeom prst="rect">
            <a:avLst/>
          </a:prstGeom>
          <a:noFill/>
        </p:spPr>
        <p:txBody>
          <a:bodyPr wrap="square" rtlCol="0">
            <a:spAutoFit/>
          </a:bodyPr>
          <a:lstStyle/>
          <a:p>
            <a:pPr algn="ctr"/>
            <a:r>
              <a:rPr lang="en-US" sz="2400" b="1" dirty="0"/>
              <a:t>Shamrock</a:t>
            </a:r>
            <a:r>
              <a:rPr lang="en-US" sz="2400" dirty="0"/>
              <a:t> </a:t>
            </a:r>
            <a:r>
              <a:rPr lang="en-US" sz="2400" b="1" dirty="0"/>
              <a:t>PRIDE</a:t>
            </a:r>
            <a:r>
              <a:rPr lang="en-US" sz="2400" dirty="0"/>
              <a:t>: </a:t>
            </a:r>
            <a:r>
              <a:rPr lang="en-US" sz="2400" b="1" dirty="0"/>
              <a:t>P</a:t>
            </a:r>
            <a:r>
              <a:rPr lang="en-US" sz="2400" dirty="0"/>
              <a:t>eople </a:t>
            </a:r>
            <a:r>
              <a:rPr lang="en-US" sz="2400" b="1" dirty="0"/>
              <a:t>R</a:t>
            </a:r>
            <a:r>
              <a:rPr lang="en-US" sz="2400" dirty="0"/>
              <a:t>especting </a:t>
            </a:r>
            <a:r>
              <a:rPr lang="en-US" sz="2400" b="1" dirty="0"/>
              <a:t>I</a:t>
            </a:r>
            <a:r>
              <a:rPr lang="en-US" sz="2400" dirty="0"/>
              <a:t>ndividuality, </a:t>
            </a:r>
            <a:r>
              <a:rPr lang="en-US" sz="2400" b="1" dirty="0"/>
              <a:t>D</a:t>
            </a:r>
            <a:r>
              <a:rPr lang="en-US" sz="2400" dirty="0"/>
              <a:t>iversity &amp; </a:t>
            </a:r>
            <a:r>
              <a:rPr lang="en-US" sz="2400" b="1" dirty="0"/>
              <a:t>E</a:t>
            </a:r>
            <a:r>
              <a:rPr lang="en-US" sz="2400" dirty="0"/>
              <a:t>ducational Achievement </a:t>
            </a:r>
          </a:p>
        </p:txBody>
      </p:sp>
    </p:spTree>
    <p:extLst>
      <p:ext uri="{BB962C8B-B14F-4D97-AF65-F5344CB8AC3E}">
        <p14:creationId xmlns:p14="http://schemas.microsoft.com/office/powerpoint/2010/main" val="38166328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39937-C2B2-48C4-BB5A-959B4896E54A}"/>
              </a:ext>
            </a:extLst>
          </p:cNvPr>
          <p:cNvSpPr>
            <a:spLocks noGrp="1"/>
          </p:cNvSpPr>
          <p:nvPr>
            <p:ph type="title"/>
          </p:nvPr>
        </p:nvSpPr>
        <p:spPr>
          <a:xfrm>
            <a:off x="457200" y="705570"/>
            <a:ext cx="3200400" cy="2286000"/>
          </a:xfrm>
        </p:spPr>
        <p:txBody>
          <a:bodyPr anchor="t">
            <a:normAutofit/>
          </a:bodyPr>
          <a:lstStyle/>
          <a:p>
            <a:r>
              <a:rPr lang="en-US" dirty="0"/>
              <a:t>2026-2027 BUDGET GAP</a:t>
            </a:r>
          </a:p>
        </p:txBody>
      </p:sp>
      <p:sp>
        <p:nvSpPr>
          <p:cNvPr id="5" name="Text Placeholder 4">
            <a:extLst>
              <a:ext uri="{FF2B5EF4-FFF2-40B4-BE49-F238E27FC236}">
                <a16:creationId xmlns:a16="http://schemas.microsoft.com/office/drawing/2014/main" id="{0993A91A-0CAC-4A8B-ABE1-4C1DF8EEB3F4}"/>
              </a:ext>
            </a:extLst>
          </p:cNvPr>
          <p:cNvSpPr>
            <a:spLocks noGrp="1"/>
          </p:cNvSpPr>
          <p:nvPr>
            <p:ph type="body" sz="half" idx="2"/>
          </p:nvPr>
        </p:nvSpPr>
        <p:spPr>
          <a:xfrm>
            <a:off x="457200" y="2443203"/>
            <a:ext cx="3200400" cy="4136770"/>
          </a:xfrm>
        </p:spPr>
        <p:txBody>
          <a:bodyPr>
            <a:normAutofit/>
          </a:bodyPr>
          <a:lstStyle/>
          <a:p>
            <a:r>
              <a:rPr lang="en-US" sz="2000" dirty="0"/>
              <a:t>The $4,059,265 budget GAP represents the difference between the rising fixed costs such as health insurance and salaries and the limited revenues available to the District under Foundation Aid formulas and the tax levy cap.</a:t>
            </a:r>
          </a:p>
        </p:txBody>
      </p:sp>
      <p:graphicFrame>
        <p:nvGraphicFramePr>
          <p:cNvPr id="9" name="Content Placeholder 8">
            <a:extLst>
              <a:ext uri="{FF2B5EF4-FFF2-40B4-BE49-F238E27FC236}">
                <a16:creationId xmlns:a16="http://schemas.microsoft.com/office/drawing/2014/main" id="{18DBC980-43F5-4E65-90C6-091515D4DE6D}"/>
              </a:ext>
            </a:extLst>
          </p:cNvPr>
          <p:cNvGraphicFramePr>
            <a:graphicFrameLocks noGrp="1"/>
          </p:cNvGraphicFramePr>
          <p:nvPr>
            <p:ph idx="1"/>
            <p:extLst>
              <p:ext uri="{D42A27DB-BD31-4B8C-83A1-F6EECF244321}">
                <p14:modId xmlns:p14="http://schemas.microsoft.com/office/powerpoint/2010/main" val="2943600314"/>
              </p:ext>
            </p:extLst>
          </p:nvPr>
        </p:nvGraphicFramePr>
        <p:xfrm>
          <a:off x="4771980" y="594359"/>
          <a:ext cx="6492876" cy="5562600"/>
        </p:xfrm>
        <a:graphic>
          <a:graphicData uri="http://schemas.openxmlformats.org/drawingml/2006/table">
            <a:tbl>
              <a:tblPr firstRow="1" bandRow="1">
                <a:tableStyleId>{5C22544A-7EE6-4342-B048-85BDC9FD1C3A}</a:tableStyleId>
              </a:tblPr>
              <a:tblGrid>
                <a:gridCol w="3246438">
                  <a:extLst>
                    <a:ext uri="{9D8B030D-6E8A-4147-A177-3AD203B41FA5}">
                      <a16:colId xmlns:a16="http://schemas.microsoft.com/office/drawing/2014/main" val="2900840485"/>
                    </a:ext>
                  </a:extLst>
                </a:gridCol>
                <a:gridCol w="3246438">
                  <a:extLst>
                    <a:ext uri="{9D8B030D-6E8A-4147-A177-3AD203B41FA5}">
                      <a16:colId xmlns:a16="http://schemas.microsoft.com/office/drawing/2014/main" val="114125478"/>
                    </a:ext>
                  </a:extLst>
                </a:gridCol>
              </a:tblGrid>
              <a:tr h="370840">
                <a:tc>
                  <a:txBody>
                    <a:bodyPr/>
                    <a:lstStyle/>
                    <a:p>
                      <a:r>
                        <a:rPr lang="en-US" dirty="0"/>
                        <a:t>REVENUES</a:t>
                      </a:r>
                    </a:p>
                  </a:txBody>
                  <a:tcPr/>
                </a:tc>
                <a:tc>
                  <a:txBody>
                    <a:bodyPr/>
                    <a:lstStyle/>
                    <a:p>
                      <a:r>
                        <a:rPr lang="en-US" dirty="0"/>
                        <a:t>2026-2027</a:t>
                      </a:r>
                    </a:p>
                  </a:txBody>
                  <a:tcPr/>
                </a:tc>
                <a:extLst>
                  <a:ext uri="{0D108BD9-81ED-4DB2-BD59-A6C34878D82A}">
                    <a16:rowId xmlns:a16="http://schemas.microsoft.com/office/drawing/2014/main" val="1878805976"/>
                  </a:ext>
                </a:extLst>
              </a:tr>
              <a:tr h="370840">
                <a:tc>
                  <a:txBody>
                    <a:bodyPr/>
                    <a:lstStyle/>
                    <a:p>
                      <a:r>
                        <a:rPr lang="en-US" dirty="0"/>
                        <a:t>PROPERTY TAX</a:t>
                      </a:r>
                    </a:p>
                  </a:txBody>
                  <a:tcPr/>
                </a:tc>
                <a:tc>
                  <a:txBody>
                    <a:bodyPr/>
                    <a:lstStyle/>
                    <a:p>
                      <a:r>
                        <a:rPr lang="en-US" dirty="0"/>
                        <a:t>$  2,336,667</a:t>
                      </a:r>
                    </a:p>
                  </a:txBody>
                  <a:tcPr/>
                </a:tc>
                <a:extLst>
                  <a:ext uri="{0D108BD9-81ED-4DB2-BD59-A6C34878D82A}">
                    <a16:rowId xmlns:a16="http://schemas.microsoft.com/office/drawing/2014/main" val="3320055782"/>
                  </a:ext>
                </a:extLst>
              </a:tr>
              <a:tr h="370840">
                <a:tc>
                  <a:txBody>
                    <a:bodyPr/>
                    <a:lstStyle/>
                    <a:p>
                      <a:r>
                        <a:rPr lang="en-US" dirty="0"/>
                        <a:t>STATE AID</a:t>
                      </a:r>
                    </a:p>
                  </a:txBody>
                  <a:tcPr/>
                </a:tc>
                <a:tc>
                  <a:txBody>
                    <a:bodyPr/>
                    <a:lstStyle/>
                    <a:p>
                      <a:r>
                        <a:rPr lang="en-US" dirty="0"/>
                        <a:t>$29,115,768</a:t>
                      </a:r>
                    </a:p>
                  </a:txBody>
                  <a:tcPr/>
                </a:tc>
                <a:extLst>
                  <a:ext uri="{0D108BD9-81ED-4DB2-BD59-A6C34878D82A}">
                    <a16:rowId xmlns:a16="http://schemas.microsoft.com/office/drawing/2014/main" val="2156297852"/>
                  </a:ext>
                </a:extLst>
              </a:tr>
              <a:tr h="370840">
                <a:tc>
                  <a:txBody>
                    <a:bodyPr/>
                    <a:lstStyle/>
                    <a:p>
                      <a:r>
                        <a:rPr lang="en-US" dirty="0"/>
                        <a:t>NATIVE AMERICAN AID</a:t>
                      </a:r>
                    </a:p>
                  </a:txBody>
                  <a:tcPr/>
                </a:tc>
                <a:tc>
                  <a:txBody>
                    <a:bodyPr/>
                    <a:lstStyle/>
                    <a:p>
                      <a:r>
                        <a:rPr lang="en-US" dirty="0"/>
                        <a:t>$  7,456,118</a:t>
                      </a:r>
                    </a:p>
                  </a:txBody>
                  <a:tcPr/>
                </a:tc>
                <a:extLst>
                  <a:ext uri="{0D108BD9-81ED-4DB2-BD59-A6C34878D82A}">
                    <a16:rowId xmlns:a16="http://schemas.microsoft.com/office/drawing/2014/main" val="2863779390"/>
                  </a:ext>
                </a:extLst>
              </a:tr>
              <a:tr h="370840">
                <a:tc>
                  <a:txBody>
                    <a:bodyPr/>
                    <a:lstStyle/>
                    <a:p>
                      <a:r>
                        <a:rPr lang="en-US" dirty="0"/>
                        <a:t>OTHER</a:t>
                      </a:r>
                    </a:p>
                  </a:txBody>
                  <a:tcPr/>
                </a:tc>
                <a:tc>
                  <a:txBody>
                    <a:bodyPr/>
                    <a:lstStyle/>
                    <a:p>
                      <a:r>
                        <a:rPr lang="en-US" dirty="0"/>
                        <a:t>$     461,287</a:t>
                      </a:r>
                    </a:p>
                  </a:txBody>
                  <a:tcPr/>
                </a:tc>
                <a:extLst>
                  <a:ext uri="{0D108BD9-81ED-4DB2-BD59-A6C34878D82A}">
                    <a16:rowId xmlns:a16="http://schemas.microsoft.com/office/drawing/2014/main" val="7818516"/>
                  </a:ext>
                </a:extLst>
              </a:tr>
              <a:tr h="370840">
                <a:tc>
                  <a:txBody>
                    <a:bodyPr/>
                    <a:lstStyle/>
                    <a:p>
                      <a:r>
                        <a:rPr lang="en-US" b="1" dirty="0"/>
                        <a:t>TOTAL</a:t>
                      </a:r>
                    </a:p>
                  </a:txBody>
                  <a:tcPr/>
                </a:tc>
                <a:tc>
                  <a:txBody>
                    <a:bodyPr/>
                    <a:lstStyle/>
                    <a:p>
                      <a:r>
                        <a:rPr lang="en-US" b="1" dirty="0"/>
                        <a:t>$39,369,840</a:t>
                      </a:r>
                    </a:p>
                  </a:txBody>
                  <a:tcPr/>
                </a:tc>
                <a:extLst>
                  <a:ext uri="{0D108BD9-81ED-4DB2-BD59-A6C34878D82A}">
                    <a16:rowId xmlns:a16="http://schemas.microsoft.com/office/drawing/2014/main" val="2115396578"/>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1794715296"/>
                  </a:ext>
                </a:extLst>
              </a:tr>
              <a:tr h="370840">
                <a:tc>
                  <a:txBody>
                    <a:bodyPr/>
                    <a:lstStyle/>
                    <a:p>
                      <a:r>
                        <a:rPr lang="en-US" b="1" dirty="0">
                          <a:solidFill>
                            <a:schemeClr val="bg1"/>
                          </a:solidFill>
                        </a:rPr>
                        <a:t>EXPENDITURES</a:t>
                      </a:r>
                    </a:p>
                  </a:txBody>
                  <a:tcPr>
                    <a:solidFill>
                      <a:schemeClr val="accent1"/>
                    </a:solidFill>
                  </a:tcPr>
                </a:tc>
                <a:tc>
                  <a:txBody>
                    <a:bodyPr/>
                    <a:lstStyle/>
                    <a:p>
                      <a:r>
                        <a:rPr lang="en-US" b="1" dirty="0">
                          <a:solidFill>
                            <a:schemeClr val="bg1"/>
                          </a:solidFill>
                        </a:rPr>
                        <a:t>2026-2027</a:t>
                      </a:r>
                    </a:p>
                  </a:txBody>
                  <a:tcPr>
                    <a:solidFill>
                      <a:schemeClr val="accent1"/>
                    </a:solidFill>
                  </a:tcPr>
                </a:tc>
                <a:extLst>
                  <a:ext uri="{0D108BD9-81ED-4DB2-BD59-A6C34878D82A}">
                    <a16:rowId xmlns:a16="http://schemas.microsoft.com/office/drawing/2014/main" val="4191321012"/>
                  </a:ext>
                </a:extLst>
              </a:tr>
              <a:tr h="370840">
                <a:tc>
                  <a:txBody>
                    <a:bodyPr/>
                    <a:lstStyle/>
                    <a:p>
                      <a:r>
                        <a:rPr lang="en-US" dirty="0"/>
                        <a:t>SALARIES &amp; BENEFITS</a:t>
                      </a:r>
                    </a:p>
                  </a:txBody>
                  <a:tcPr/>
                </a:tc>
                <a:tc>
                  <a:txBody>
                    <a:bodyPr/>
                    <a:lstStyle/>
                    <a:p>
                      <a:r>
                        <a:rPr lang="en-US" dirty="0"/>
                        <a:t>$29,872,512</a:t>
                      </a:r>
                    </a:p>
                  </a:txBody>
                  <a:tcPr/>
                </a:tc>
                <a:extLst>
                  <a:ext uri="{0D108BD9-81ED-4DB2-BD59-A6C34878D82A}">
                    <a16:rowId xmlns:a16="http://schemas.microsoft.com/office/drawing/2014/main" val="1191049054"/>
                  </a:ext>
                </a:extLst>
              </a:tr>
              <a:tr h="370840">
                <a:tc>
                  <a:txBody>
                    <a:bodyPr/>
                    <a:lstStyle/>
                    <a:p>
                      <a:r>
                        <a:rPr lang="en-US" dirty="0"/>
                        <a:t>BOCES</a:t>
                      </a:r>
                    </a:p>
                  </a:txBody>
                  <a:tcPr/>
                </a:tc>
                <a:tc>
                  <a:txBody>
                    <a:bodyPr/>
                    <a:lstStyle/>
                    <a:p>
                      <a:r>
                        <a:rPr lang="en-US" dirty="0"/>
                        <a:t>$  4,577,859</a:t>
                      </a:r>
                    </a:p>
                  </a:txBody>
                  <a:tcPr/>
                </a:tc>
                <a:extLst>
                  <a:ext uri="{0D108BD9-81ED-4DB2-BD59-A6C34878D82A}">
                    <a16:rowId xmlns:a16="http://schemas.microsoft.com/office/drawing/2014/main" val="3399462840"/>
                  </a:ext>
                </a:extLst>
              </a:tr>
              <a:tr h="370840">
                <a:tc>
                  <a:txBody>
                    <a:bodyPr/>
                    <a:lstStyle/>
                    <a:p>
                      <a:r>
                        <a:rPr lang="en-US" dirty="0"/>
                        <a:t>SUPPLIES &amp; CONTRACTUAL</a:t>
                      </a:r>
                    </a:p>
                  </a:txBody>
                  <a:tcPr/>
                </a:tc>
                <a:tc>
                  <a:txBody>
                    <a:bodyPr/>
                    <a:lstStyle/>
                    <a:p>
                      <a:r>
                        <a:rPr lang="en-US" dirty="0"/>
                        <a:t>$  4,184,527</a:t>
                      </a:r>
                    </a:p>
                  </a:txBody>
                  <a:tcPr/>
                </a:tc>
                <a:extLst>
                  <a:ext uri="{0D108BD9-81ED-4DB2-BD59-A6C34878D82A}">
                    <a16:rowId xmlns:a16="http://schemas.microsoft.com/office/drawing/2014/main" val="1862887203"/>
                  </a:ext>
                </a:extLst>
              </a:tr>
              <a:tr h="370840">
                <a:tc>
                  <a:txBody>
                    <a:bodyPr/>
                    <a:lstStyle/>
                    <a:p>
                      <a:r>
                        <a:rPr lang="en-US" dirty="0"/>
                        <a:t>DEBT SERVICE</a:t>
                      </a:r>
                    </a:p>
                  </a:txBody>
                  <a:tcPr/>
                </a:tc>
                <a:tc>
                  <a:txBody>
                    <a:bodyPr/>
                    <a:lstStyle/>
                    <a:p>
                      <a:r>
                        <a:rPr lang="en-US" dirty="0"/>
                        <a:t>$  4,794,207</a:t>
                      </a:r>
                    </a:p>
                  </a:txBody>
                  <a:tcPr/>
                </a:tc>
                <a:extLst>
                  <a:ext uri="{0D108BD9-81ED-4DB2-BD59-A6C34878D82A}">
                    <a16:rowId xmlns:a16="http://schemas.microsoft.com/office/drawing/2014/main" val="224156753"/>
                  </a:ext>
                </a:extLst>
              </a:tr>
              <a:tr h="370840">
                <a:tc>
                  <a:txBody>
                    <a:bodyPr/>
                    <a:lstStyle/>
                    <a:p>
                      <a:r>
                        <a:rPr lang="en-US" b="1" dirty="0"/>
                        <a:t>TOTAL</a:t>
                      </a:r>
                    </a:p>
                  </a:txBody>
                  <a:tcPr/>
                </a:tc>
                <a:tc>
                  <a:txBody>
                    <a:bodyPr/>
                    <a:lstStyle/>
                    <a:p>
                      <a:r>
                        <a:rPr lang="en-US" b="1" dirty="0"/>
                        <a:t>$43,429,105</a:t>
                      </a:r>
                    </a:p>
                  </a:txBody>
                  <a:tcPr/>
                </a:tc>
                <a:extLst>
                  <a:ext uri="{0D108BD9-81ED-4DB2-BD59-A6C34878D82A}">
                    <a16:rowId xmlns:a16="http://schemas.microsoft.com/office/drawing/2014/main" val="2322490272"/>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60121812"/>
                  </a:ext>
                </a:extLst>
              </a:tr>
              <a:tr h="370840">
                <a:tc>
                  <a:txBody>
                    <a:bodyPr/>
                    <a:lstStyle/>
                    <a:p>
                      <a:r>
                        <a:rPr lang="en-US" b="1" dirty="0">
                          <a:solidFill>
                            <a:srgbClr val="FF0000"/>
                          </a:solidFill>
                        </a:rPr>
                        <a:t>BUDGET GAP</a:t>
                      </a:r>
                    </a:p>
                  </a:txBody>
                  <a:tcPr>
                    <a:solidFill>
                      <a:schemeClr val="accent1"/>
                    </a:solidFill>
                  </a:tcPr>
                </a:tc>
                <a:tc>
                  <a:txBody>
                    <a:bodyPr/>
                    <a:lstStyle/>
                    <a:p>
                      <a:r>
                        <a:rPr lang="en-US" b="1" dirty="0">
                          <a:solidFill>
                            <a:srgbClr val="FF0000"/>
                          </a:solidFill>
                        </a:rPr>
                        <a:t>$4,059,265</a:t>
                      </a:r>
                    </a:p>
                  </a:txBody>
                  <a:tcPr>
                    <a:solidFill>
                      <a:schemeClr val="accent1"/>
                    </a:solidFill>
                  </a:tcPr>
                </a:tc>
                <a:extLst>
                  <a:ext uri="{0D108BD9-81ED-4DB2-BD59-A6C34878D82A}">
                    <a16:rowId xmlns:a16="http://schemas.microsoft.com/office/drawing/2014/main" val="2924535927"/>
                  </a:ext>
                </a:extLst>
              </a:tr>
            </a:tbl>
          </a:graphicData>
        </a:graphic>
      </p:graphicFrame>
    </p:spTree>
    <p:extLst>
      <p:ext uri="{BB962C8B-B14F-4D97-AF65-F5344CB8AC3E}">
        <p14:creationId xmlns:p14="http://schemas.microsoft.com/office/powerpoint/2010/main" val="8797667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80DD2-28B1-40D6-AAF8-67191460BD44}"/>
              </a:ext>
            </a:extLst>
          </p:cNvPr>
          <p:cNvSpPr>
            <a:spLocks noGrp="1"/>
          </p:cNvSpPr>
          <p:nvPr>
            <p:ph type="title"/>
          </p:nvPr>
        </p:nvSpPr>
        <p:spPr/>
        <p:txBody>
          <a:bodyPr>
            <a:normAutofit/>
          </a:bodyPr>
          <a:lstStyle/>
          <a:p>
            <a:pPr algn="ctr"/>
            <a:r>
              <a:rPr lang="en-US" b="1" dirty="0"/>
              <a:t>New York State Office of State Comptroller Fiscal Stress Monitoring </a:t>
            </a:r>
          </a:p>
        </p:txBody>
      </p:sp>
      <p:sp>
        <p:nvSpPr>
          <p:cNvPr id="6" name="Text Placeholder 5">
            <a:extLst>
              <a:ext uri="{FF2B5EF4-FFF2-40B4-BE49-F238E27FC236}">
                <a16:creationId xmlns:a16="http://schemas.microsoft.com/office/drawing/2014/main" id="{1A4F274E-4456-4D9E-B631-FAC07818BC42}"/>
              </a:ext>
            </a:extLst>
          </p:cNvPr>
          <p:cNvSpPr>
            <a:spLocks noGrp="1"/>
          </p:cNvSpPr>
          <p:nvPr>
            <p:ph type="body" idx="1"/>
          </p:nvPr>
        </p:nvSpPr>
        <p:spPr>
          <a:xfrm>
            <a:off x="869795" y="1846052"/>
            <a:ext cx="6110867" cy="4331724"/>
          </a:xfrm>
        </p:spPr>
        <p:txBody>
          <a:bodyPr>
            <a:normAutofit lnSpcReduction="10000"/>
          </a:bodyPr>
          <a:lstStyle/>
          <a:p>
            <a:pPr marL="342900" indent="-342900">
              <a:buFont typeface="Arial" panose="020B0604020202020204" pitchFamily="34" charset="0"/>
              <a:buChar char="•"/>
            </a:pPr>
            <a:r>
              <a:rPr lang="en-US" dirty="0"/>
              <a:t>1 of 51 districts designated for 5 or more years</a:t>
            </a:r>
          </a:p>
          <a:p>
            <a:pPr marL="342900" indent="-342900">
              <a:buFont typeface="Arial" panose="020B0604020202020204" pitchFamily="34" charset="0"/>
              <a:buChar char="•"/>
            </a:pPr>
            <a:r>
              <a:rPr lang="en-US" dirty="0"/>
              <a:t>4 criteria for calculation</a:t>
            </a:r>
          </a:p>
          <a:p>
            <a:pPr marL="800100" lvl="1" indent="-342900">
              <a:buFont typeface="Arial" panose="020B0604020202020204" pitchFamily="34" charset="0"/>
              <a:buChar char="•"/>
            </a:pPr>
            <a:r>
              <a:rPr lang="en-US" dirty="0"/>
              <a:t>Fund Balance</a:t>
            </a:r>
          </a:p>
          <a:p>
            <a:pPr marL="800100" lvl="1" indent="-342900">
              <a:buFont typeface="Arial" panose="020B0604020202020204" pitchFamily="34" charset="0"/>
              <a:buChar char="•"/>
            </a:pPr>
            <a:r>
              <a:rPr lang="en-US" dirty="0"/>
              <a:t>Operating Deficits</a:t>
            </a:r>
          </a:p>
          <a:p>
            <a:pPr marL="800100" lvl="1" indent="-342900">
              <a:buFont typeface="Arial" panose="020B0604020202020204" pitchFamily="34" charset="0"/>
              <a:buChar char="•"/>
            </a:pPr>
            <a:r>
              <a:rPr lang="en-US" dirty="0">
                <a:solidFill>
                  <a:srgbClr val="FF0000"/>
                </a:solidFill>
              </a:rPr>
              <a:t>Cash Position</a:t>
            </a:r>
          </a:p>
          <a:p>
            <a:pPr marL="800100" lvl="1" indent="-342900">
              <a:buFont typeface="Arial" panose="020B0604020202020204" pitchFamily="34" charset="0"/>
              <a:buChar char="•"/>
            </a:pPr>
            <a:r>
              <a:rPr lang="en-US" dirty="0">
                <a:solidFill>
                  <a:srgbClr val="FF0000"/>
                </a:solidFill>
              </a:rPr>
              <a:t>Short Term Debt</a:t>
            </a:r>
          </a:p>
          <a:p>
            <a:pPr marL="342900" indent="-342900">
              <a:buFont typeface="Arial" panose="020B0604020202020204" pitchFamily="34" charset="0"/>
              <a:buChar char="•"/>
            </a:pPr>
            <a:r>
              <a:rPr lang="en-US" dirty="0"/>
              <a:t>Corresponds to years with delinquent </a:t>
            </a:r>
            <a:r>
              <a:rPr lang="en-US" dirty="0" err="1"/>
              <a:t>nys</a:t>
            </a:r>
            <a:r>
              <a:rPr lang="en-US" dirty="0"/>
              <a:t> native American aid payments</a:t>
            </a:r>
          </a:p>
          <a:p>
            <a:pPr marL="342900" indent="-342900">
              <a:buFont typeface="Arial" panose="020B0604020202020204" pitchFamily="34" charset="0"/>
              <a:buChar char="•"/>
            </a:pPr>
            <a:r>
              <a:rPr lang="en-US" dirty="0"/>
              <a:t>Possible impacts to long term financing for capital project</a:t>
            </a:r>
          </a:p>
          <a:p>
            <a:pPr marL="342900" indent="-342900">
              <a:buFont typeface="Arial" panose="020B0604020202020204" pitchFamily="34" charset="0"/>
              <a:buChar char="•"/>
            </a:pPr>
            <a:r>
              <a:rPr lang="en-US" dirty="0"/>
              <a:t>Public perception</a:t>
            </a:r>
          </a:p>
        </p:txBody>
      </p:sp>
      <p:graphicFrame>
        <p:nvGraphicFramePr>
          <p:cNvPr id="5" name="Content Placeholder 4">
            <a:extLst>
              <a:ext uri="{FF2B5EF4-FFF2-40B4-BE49-F238E27FC236}">
                <a16:creationId xmlns:a16="http://schemas.microsoft.com/office/drawing/2014/main" id="{FD998548-E84E-47A9-9623-8234507D3550}"/>
              </a:ext>
            </a:extLst>
          </p:cNvPr>
          <p:cNvGraphicFramePr>
            <a:graphicFrameLocks noGrp="1"/>
          </p:cNvGraphicFramePr>
          <p:nvPr>
            <p:ph sz="half" idx="2"/>
            <p:extLst>
              <p:ext uri="{D42A27DB-BD31-4B8C-83A1-F6EECF244321}">
                <p14:modId xmlns:p14="http://schemas.microsoft.com/office/powerpoint/2010/main" val="2327403972"/>
              </p:ext>
            </p:extLst>
          </p:nvPr>
        </p:nvGraphicFramePr>
        <p:xfrm>
          <a:off x="7143470" y="1770813"/>
          <a:ext cx="3740120" cy="4572000"/>
        </p:xfrm>
        <a:graphic>
          <a:graphicData uri="http://schemas.openxmlformats.org/drawingml/2006/table">
            <a:tbl>
              <a:tblPr firstRow="1" bandRow="1">
                <a:tableStyleId>{5C22544A-7EE6-4342-B048-85BDC9FD1C3A}</a:tableStyleId>
              </a:tblPr>
              <a:tblGrid>
                <a:gridCol w="1870060">
                  <a:extLst>
                    <a:ext uri="{9D8B030D-6E8A-4147-A177-3AD203B41FA5}">
                      <a16:colId xmlns:a16="http://schemas.microsoft.com/office/drawing/2014/main" val="2487928888"/>
                    </a:ext>
                  </a:extLst>
                </a:gridCol>
                <a:gridCol w="1870060">
                  <a:extLst>
                    <a:ext uri="{9D8B030D-6E8A-4147-A177-3AD203B41FA5}">
                      <a16:colId xmlns:a16="http://schemas.microsoft.com/office/drawing/2014/main" val="3152351696"/>
                    </a:ext>
                  </a:extLst>
                </a:gridCol>
              </a:tblGrid>
              <a:tr h="298595">
                <a:tc>
                  <a:txBody>
                    <a:bodyPr/>
                    <a:lstStyle/>
                    <a:p>
                      <a:r>
                        <a:rPr lang="en-US" sz="1400" dirty="0"/>
                        <a:t>Year</a:t>
                      </a:r>
                    </a:p>
                  </a:txBody>
                  <a:tcPr marL="44897" marR="44897"/>
                </a:tc>
                <a:tc>
                  <a:txBody>
                    <a:bodyPr/>
                    <a:lstStyle/>
                    <a:p>
                      <a:r>
                        <a:rPr lang="en-US" sz="1400" dirty="0"/>
                        <a:t>Designation</a:t>
                      </a:r>
                    </a:p>
                  </a:txBody>
                  <a:tcPr marL="44897" marR="44897"/>
                </a:tc>
                <a:extLst>
                  <a:ext uri="{0D108BD9-81ED-4DB2-BD59-A6C34878D82A}">
                    <a16:rowId xmlns:a16="http://schemas.microsoft.com/office/drawing/2014/main" val="3062756609"/>
                  </a:ext>
                </a:extLst>
              </a:tr>
              <a:tr h="298595">
                <a:tc>
                  <a:txBody>
                    <a:bodyPr/>
                    <a:lstStyle/>
                    <a:p>
                      <a:r>
                        <a:rPr lang="en-US" sz="1400" b="1" dirty="0">
                          <a:solidFill>
                            <a:srgbClr val="FF0000"/>
                          </a:solidFill>
                        </a:rPr>
                        <a:t>2013</a:t>
                      </a:r>
                    </a:p>
                  </a:txBody>
                  <a:tcPr marL="44897" marR="44897"/>
                </a:tc>
                <a:tc>
                  <a:txBody>
                    <a:bodyPr/>
                    <a:lstStyle/>
                    <a:p>
                      <a:r>
                        <a:rPr lang="en-US" sz="1400" b="1" dirty="0">
                          <a:solidFill>
                            <a:srgbClr val="FF0000"/>
                          </a:solidFill>
                        </a:rPr>
                        <a:t>Susceptible</a:t>
                      </a:r>
                    </a:p>
                  </a:txBody>
                  <a:tcPr marL="44897" marR="44897"/>
                </a:tc>
                <a:extLst>
                  <a:ext uri="{0D108BD9-81ED-4DB2-BD59-A6C34878D82A}">
                    <a16:rowId xmlns:a16="http://schemas.microsoft.com/office/drawing/2014/main" val="3898647287"/>
                  </a:ext>
                </a:extLst>
              </a:tr>
              <a:tr h="298595">
                <a:tc>
                  <a:txBody>
                    <a:bodyPr/>
                    <a:lstStyle/>
                    <a:p>
                      <a:r>
                        <a:rPr lang="en-US" sz="1400" dirty="0"/>
                        <a:t>2014</a:t>
                      </a:r>
                    </a:p>
                  </a:txBody>
                  <a:tcPr marL="44897" marR="44897"/>
                </a:tc>
                <a:tc>
                  <a:txBody>
                    <a:bodyPr/>
                    <a:lstStyle/>
                    <a:p>
                      <a:r>
                        <a:rPr lang="en-US" sz="1400" dirty="0"/>
                        <a:t>No Designation</a:t>
                      </a:r>
                    </a:p>
                  </a:txBody>
                  <a:tcPr marL="44897" marR="44897"/>
                </a:tc>
                <a:extLst>
                  <a:ext uri="{0D108BD9-81ED-4DB2-BD59-A6C34878D82A}">
                    <a16:rowId xmlns:a16="http://schemas.microsoft.com/office/drawing/2014/main" val="3733251145"/>
                  </a:ext>
                </a:extLst>
              </a:tr>
              <a:tr h="298595">
                <a:tc>
                  <a:txBody>
                    <a:bodyPr/>
                    <a:lstStyle/>
                    <a:p>
                      <a:r>
                        <a:rPr lang="en-US" sz="1400" dirty="0"/>
                        <a:t>2015</a:t>
                      </a:r>
                    </a:p>
                  </a:txBody>
                  <a:tcPr marL="44897" marR="44897"/>
                </a:tc>
                <a:tc>
                  <a:txBody>
                    <a:bodyPr/>
                    <a:lstStyle/>
                    <a:p>
                      <a:r>
                        <a:rPr lang="en-US" sz="1400" dirty="0"/>
                        <a:t>No Designation</a:t>
                      </a:r>
                    </a:p>
                  </a:txBody>
                  <a:tcPr marL="44897" marR="44897"/>
                </a:tc>
                <a:extLst>
                  <a:ext uri="{0D108BD9-81ED-4DB2-BD59-A6C34878D82A}">
                    <a16:rowId xmlns:a16="http://schemas.microsoft.com/office/drawing/2014/main" val="4031965087"/>
                  </a:ext>
                </a:extLst>
              </a:tr>
              <a:tr h="298595">
                <a:tc>
                  <a:txBody>
                    <a:bodyPr/>
                    <a:lstStyle/>
                    <a:p>
                      <a:r>
                        <a:rPr lang="en-US" sz="1400" b="1" dirty="0">
                          <a:solidFill>
                            <a:srgbClr val="FF0000"/>
                          </a:solidFill>
                        </a:rPr>
                        <a:t>2016</a:t>
                      </a:r>
                    </a:p>
                  </a:txBody>
                  <a:tcPr marL="44897" marR="44897"/>
                </a:tc>
                <a:tc>
                  <a:txBody>
                    <a:bodyPr/>
                    <a:lstStyle/>
                    <a:p>
                      <a:r>
                        <a:rPr lang="en-US" sz="1400" b="1" dirty="0">
                          <a:solidFill>
                            <a:srgbClr val="FF0000"/>
                          </a:solidFill>
                        </a:rPr>
                        <a:t>Susceptible</a:t>
                      </a:r>
                    </a:p>
                  </a:txBody>
                  <a:tcPr marL="44897" marR="44897"/>
                </a:tc>
                <a:extLst>
                  <a:ext uri="{0D108BD9-81ED-4DB2-BD59-A6C34878D82A}">
                    <a16:rowId xmlns:a16="http://schemas.microsoft.com/office/drawing/2014/main" val="2908527869"/>
                  </a:ext>
                </a:extLst>
              </a:tr>
              <a:tr h="298595">
                <a:tc>
                  <a:txBody>
                    <a:bodyPr/>
                    <a:lstStyle/>
                    <a:p>
                      <a:r>
                        <a:rPr lang="en-US" sz="1400" dirty="0"/>
                        <a:t>2017</a:t>
                      </a:r>
                    </a:p>
                  </a:txBody>
                  <a:tcPr marL="44897" marR="44897"/>
                </a:tc>
                <a:tc>
                  <a:txBody>
                    <a:bodyPr/>
                    <a:lstStyle/>
                    <a:p>
                      <a:r>
                        <a:rPr lang="en-US" sz="1400" dirty="0"/>
                        <a:t>No Designation</a:t>
                      </a:r>
                    </a:p>
                  </a:txBody>
                  <a:tcPr marL="44897" marR="44897"/>
                </a:tc>
                <a:extLst>
                  <a:ext uri="{0D108BD9-81ED-4DB2-BD59-A6C34878D82A}">
                    <a16:rowId xmlns:a16="http://schemas.microsoft.com/office/drawing/2014/main" val="419586357"/>
                  </a:ext>
                </a:extLst>
              </a:tr>
              <a:tr h="298595">
                <a:tc>
                  <a:txBody>
                    <a:bodyPr/>
                    <a:lstStyle/>
                    <a:p>
                      <a:r>
                        <a:rPr lang="en-US" sz="1400" dirty="0"/>
                        <a:t>2018</a:t>
                      </a:r>
                    </a:p>
                  </a:txBody>
                  <a:tcPr marL="44897" marR="4489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No Designation</a:t>
                      </a:r>
                    </a:p>
                  </a:txBody>
                  <a:tcPr marL="44897" marR="44897"/>
                </a:tc>
                <a:extLst>
                  <a:ext uri="{0D108BD9-81ED-4DB2-BD59-A6C34878D82A}">
                    <a16:rowId xmlns:a16="http://schemas.microsoft.com/office/drawing/2014/main" val="476322638"/>
                  </a:ext>
                </a:extLst>
              </a:tr>
              <a:tr h="298595">
                <a:tc>
                  <a:txBody>
                    <a:bodyPr/>
                    <a:lstStyle/>
                    <a:p>
                      <a:r>
                        <a:rPr lang="en-US" sz="1400" dirty="0"/>
                        <a:t>2018</a:t>
                      </a:r>
                    </a:p>
                  </a:txBody>
                  <a:tcPr marL="44897" marR="4489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No Designation</a:t>
                      </a:r>
                    </a:p>
                  </a:txBody>
                  <a:tcPr marL="44897" marR="44897"/>
                </a:tc>
                <a:extLst>
                  <a:ext uri="{0D108BD9-81ED-4DB2-BD59-A6C34878D82A}">
                    <a16:rowId xmlns:a16="http://schemas.microsoft.com/office/drawing/2014/main" val="1283595858"/>
                  </a:ext>
                </a:extLst>
              </a:tr>
              <a:tr h="298595">
                <a:tc>
                  <a:txBody>
                    <a:bodyPr/>
                    <a:lstStyle/>
                    <a:p>
                      <a:r>
                        <a:rPr lang="en-US" sz="1400" dirty="0"/>
                        <a:t>2019</a:t>
                      </a:r>
                    </a:p>
                  </a:txBody>
                  <a:tcPr marL="44897" marR="4489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No Designation</a:t>
                      </a:r>
                    </a:p>
                  </a:txBody>
                  <a:tcPr marL="44897" marR="44897"/>
                </a:tc>
                <a:extLst>
                  <a:ext uri="{0D108BD9-81ED-4DB2-BD59-A6C34878D82A}">
                    <a16:rowId xmlns:a16="http://schemas.microsoft.com/office/drawing/2014/main" val="544826230"/>
                  </a:ext>
                </a:extLst>
              </a:tr>
              <a:tr h="298595">
                <a:tc>
                  <a:txBody>
                    <a:bodyPr/>
                    <a:lstStyle/>
                    <a:p>
                      <a:r>
                        <a:rPr lang="en-US" sz="1400" dirty="0"/>
                        <a:t>2020</a:t>
                      </a:r>
                    </a:p>
                  </a:txBody>
                  <a:tcPr marL="44897" marR="4489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No Designation</a:t>
                      </a:r>
                    </a:p>
                  </a:txBody>
                  <a:tcPr marL="44897" marR="44897"/>
                </a:tc>
                <a:extLst>
                  <a:ext uri="{0D108BD9-81ED-4DB2-BD59-A6C34878D82A}">
                    <a16:rowId xmlns:a16="http://schemas.microsoft.com/office/drawing/2014/main" val="2627325549"/>
                  </a:ext>
                </a:extLst>
              </a:tr>
              <a:tr h="298595">
                <a:tc>
                  <a:txBody>
                    <a:bodyPr/>
                    <a:lstStyle/>
                    <a:p>
                      <a:r>
                        <a:rPr lang="en-US" sz="1400" dirty="0"/>
                        <a:t>2021</a:t>
                      </a:r>
                    </a:p>
                  </a:txBody>
                  <a:tcPr marL="44897" marR="4489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No Designation</a:t>
                      </a:r>
                    </a:p>
                  </a:txBody>
                  <a:tcPr marL="44897" marR="44897"/>
                </a:tc>
                <a:extLst>
                  <a:ext uri="{0D108BD9-81ED-4DB2-BD59-A6C34878D82A}">
                    <a16:rowId xmlns:a16="http://schemas.microsoft.com/office/drawing/2014/main" val="1245799446"/>
                  </a:ext>
                </a:extLst>
              </a:tr>
              <a:tr h="298595">
                <a:tc>
                  <a:txBody>
                    <a:bodyPr/>
                    <a:lstStyle/>
                    <a:p>
                      <a:r>
                        <a:rPr lang="en-US" sz="1400" dirty="0"/>
                        <a:t>2022</a:t>
                      </a:r>
                    </a:p>
                  </a:txBody>
                  <a:tcPr marL="44897" marR="4489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No Designation</a:t>
                      </a:r>
                    </a:p>
                  </a:txBody>
                  <a:tcPr marL="44897" marR="44897"/>
                </a:tc>
                <a:extLst>
                  <a:ext uri="{0D108BD9-81ED-4DB2-BD59-A6C34878D82A}">
                    <a16:rowId xmlns:a16="http://schemas.microsoft.com/office/drawing/2014/main" val="207819774"/>
                  </a:ext>
                </a:extLst>
              </a:tr>
              <a:tr h="298595">
                <a:tc>
                  <a:txBody>
                    <a:bodyPr/>
                    <a:lstStyle/>
                    <a:p>
                      <a:r>
                        <a:rPr lang="en-US" sz="1400" b="1" dirty="0">
                          <a:solidFill>
                            <a:srgbClr val="FF0000"/>
                          </a:solidFill>
                        </a:rPr>
                        <a:t>2023</a:t>
                      </a:r>
                    </a:p>
                  </a:txBody>
                  <a:tcPr marL="44897" marR="4489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rgbClr val="FF0000"/>
                          </a:solidFill>
                        </a:rPr>
                        <a:t>Susceptible</a:t>
                      </a:r>
                    </a:p>
                  </a:txBody>
                  <a:tcPr marL="44897" marR="44897"/>
                </a:tc>
                <a:extLst>
                  <a:ext uri="{0D108BD9-81ED-4DB2-BD59-A6C34878D82A}">
                    <a16:rowId xmlns:a16="http://schemas.microsoft.com/office/drawing/2014/main" val="2187357965"/>
                  </a:ext>
                </a:extLst>
              </a:tr>
              <a:tr h="298595">
                <a:tc>
                  <a:txBody>
                    <a:bodyPr/>
                    <a:lstStyle/>
                    <a:p>
                      <a:r>
                        <a:rPr lang="en-US" sz="1400" b="1" dirty="0">
                          <a:solidFill>
                            <a:srgbClr val="FF0000"/>
                          </a:solidFill>
                        </a:rPr>
                        <a:t>2024</a:t>
                      </a:r>
                    </a:p>
                  </a:txBody>
                  <a:tcPr marL="44897" marR="4489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rgbClr val="FF0000"/>
                          </a:solidFill>
                        </a:rPr>
                        <a:t>Susceptible</a:t>
                      </a:r>
                    </a:p>
                  </a:txBody>
                  <a:tcPr marL="44897" marR="44897"/>
                </a:tc>
                <a:extLst>
                  <a:ext uri="{0D108BD9-81ED-4DB2-BD59-A6C34878D82A}">
                    <a16:rowId xmlns:a16="http://schemas.microsoft.com/office/drawing/2014/main" val="2528770463"/>
                  </a:ext>
                </a:extLst>
              </a:tr>
              <a:tr h="298595">
                <a:tc>
                  <a:txBody>
                    <a:bodyPr/>
                    <a:lstStyle/>
                    <a:p>
                      <a:r>
                        <a:rPr lang="en-US" sz="1400" b="1" dirty="0">
                          <a:solidFill>
                            <a:srgbClr val="FF0000"/>
                          </a:solidFill>
                        </a:rPr>
                        <a:t>2025</a:t>
                      </a:r>
                    </a:p>
                  </a:txBody>
                  <a:tcPr marL="44897" marR="4489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rgbClr val="FF0000"/>
                          </a:solidFill>
                        </a:rPr>
                        <a:t>Susceptible</a:t>
                      </a:r>
                    </a:p>
                  </a:txBody>
                  <a:tcPr marL="44897" marR="44897"/>
                </a:tc>
                <a:extLst>
                  <a:ext uri="{0D108BD9-81ED-4DB2-BD59-A6C34878D82A}">
                    <a16:rowId xmlns:a16="http://schemas.microsoft.com/office/drawing/2014/main" val="3623954693"/>
                  </a:ext>
                </a:extLst>
              </a:tr>
            </a:tbl>
          </a:graphicData>
        </a:graphic>
      </p:graphicFrame>
    </p:spTree>
    <p:extLst>
      <p:ext uri="{BB962C8B-B14F-4D97-AF65-F5344CB8AC3E}">
        <p14:creationId xmlns:p14="http://schemas.microsoft.com/office/powerpoint/2010/main" val="1506104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31083-FD76-42FF-92EE-40EE0E6D8BD5}"/>
              </a:ext>
            </a:extLst>
          </p:cNvPr>
          <p:cNvSpPr>
            <a:spLocks noGrp="1"/>
          </p:cNvSpPr>
          <p:nvPr>
            <p:ph type="title"/>
          </p:nvPr>
        </p:nvSpPr>
        <p:spPr/>
        <p:txBody>
          <a:bodyPr/>
          <a:lstStyle/>
          <a:p>
            <a:r>
              <a:rPr lang="en-US" dirty="0"/>
              <a:t>CASH FLOW</a:t>
            </a:r>
          </a:p>
        </p:txBody>
      </p:sp>
      <p:sp>
        <p:nvSpPr>
          <p:cNvPr id="4" name="Text Placeholder 3">
            <a:extLst>
              <a:ext uri="{FF2B5EF4-FFF2-40B4-BE49-F238E27FC236}">
                <a16:creationId xmlns:a16="http://schemas.microsoft.com/office/drawing/2014/main" id="{BB1F1A87-9927-4952-9342-A39BA1D35E1C}"/>
              </a:ext>
            </a:extLst>
          </p:cNvPr>
          <p:cNvSpPr>
            <a:spLocks noGrp="1"/>
          </p:cNvSpPr>
          <p:nvPr>
            <p:ph type="body" sz="half" idx="2"/>
          </p:nvPr>
        </p:nvSpPr>
        <p:spPr>
          <a:xfrm>
            <a:off x="457200" y="3360420"/>
            <a:ext cx="3200400" cy="3379124"/>
          </a:xfrm>
        </p:spPr>
        <p:txBody>
          <a:bodyPr>
            <a:normAutofit/>
          </a:bodyPr>
          <a:lstStyle/>
          <a:p>
            <a:r>
              <a:rPr lang="en-US" sz="2400" dirty="0"/>
              <a:t>This is a timing issue related to contract structure – NOT a loss of funding.</a:t>
            </a:r>
          </a:p>
        </p:txBody>
      </p:sp>
      <p:sp>
        <p:nvSpPr>
          <p:cNvPr id="3" name="Content Placeholder 2">
            <a:extLst>
              <a:ext uri="{FF2B5EF4-FFF2-40B4-BE49-F238E27FC236}">
                <a16:creationId xmlns:a16="http://schemas.microsoft.com/office/drawing/2014/main" id="{465FF6A8-50BF-4203-A466-C430B9C596DE}"/>
              </a:ext>
            </a:extLst>
          </p:cNvPr>
          <p:cNvSpPr>
            <a:spLocks noGrp="1"/>
          </p:cNvSpPr>
          <p:nvPr>
            <p:ph idx="1"/>
          </p:nvPr>
        </p:nvSpPr>
        <p:spPr>
          <a:ln>
            <a:noFill/>
          </a:ln>
        </p:spPr>
        <p:txBody>
          <a:bodyPr/>
          <a:lstStyle/>
          <a:p>
            <a:pPr marL="0" indent="0">
              <a:buNone/>
            </a:pPr>
            <a:r>
              <a:rPr lang="en-US" b="1" u="sng" dirty="0"/>
              <a:t>Issue:</a:t>
            </a:r>
          </a:p>
          <a:p>
            <a:pPr>
              <a:buFont typeface="Arial" panose="020B0604020202020204" pitchFamily="34" charset="0"/>
              <a:buChar char="•"/>
            </a:pPr>
            <a:r>
              <a:rPr lang="en-US" dirty="0"/>
              <a:t>Shift from an annual NA transportation contract to a 5 year contract </a:t>
            </a:r>
          </a:p>
          <a:p>
            <a:pPr>
              <a:buFont typeface="Arial" panose="020B0604020202020204" pitchFamily="34" charset="0"/>
              <a:buChar char="•"/>
            </a:pPr>
            <a:r>
              <a:rPr lang="en-US" dirty="0"/>
              <a:t>Have not been paid for 3 years</a:t>
            </a:r>
          </a:p>
          <a:p>
            <a:pPr>
              <a:buFont typeface="Arial" panose="020B0604020202020204" pitchFamily="34" charset="0"/>
              <a:buChar char="•"/>
            </a:pPr>
            <a:r>
              <a:rPr lang="en-US" dirty="0"/>
              <a:t>NYS currently owes </a:t>
            </a:r>
            <a:r>
              <a:rPr lang="en-US" b="1" u="sng" dirty="0">
                <a:solidFill>
                  <a:srgbClr val="FF0000"/>
                </a:solidFill>
              </a:rPr>
              <a:t>$9.6 Million</a:t>
            </a:r>
          </a:p>
          <a:p>
            <a:pPr marL="0" indent="0">
              <a:buNone/>
            </a:pPr>
            <a:r>
              <a:rPr lang="en-US" b="1" u="sng" dirty="0"/>
              <a:t>Impacts:</a:t>
            </a:r>
          </a:p>
          <a:p>
            <a:pPr>
              <a:buFont typeface="Arial" panose="020B0604020202020204" pitchFamily="34" charset="0"/>
              <a:buChar char="•"/>
            </a:pPr>
            <a:r>
              <a:rPr lang="en-US" dirty="0"/>
              <a:t>Cash flow pressure and increased short term financing</a:t>
            </a:r>
          </a:p>
          <a:p>
            <a:pPr>
              <a:buFont typeface="Arial" panose="020B0604020202020204" pitchFamily="34" charset="0"/>
              <a:buChar char="•"/>
            </a:pPr>
            <a:r>
              <a:rPr lang="en-US" dirty="0"/>
              <a:t>State designation for susceptible to fiscal stress</a:t>
            </a:r>
          </a:p>
          <a:p>
            <a:pPr>
              <a:buFont typeface="Arial" panose="020B0604020202020204" pitchFamily="34" charset="0"/>
              <a:buChar char="•"/>
            </a:pPr>
            <a:r>
              <a:rPr lang="en-US" dirty="0"/>
              <a:t>Financial bond rating impacts on capital project</a:t>
            </a:r>
          </a:p>
          <a:p>
            <a:pPr marL="0" indent="0">
              <a:buNone/>
            </a:pPr>
            <a:r>
              <a:rPr lang="en-US" b="1" u="sng" dirty="0"/>
              <a:t>Actions:</a:t>
            </a:r>
          </a:p>
          <a:p>
            <a:pPr>
              <a:buFont typeface="Arial" panose="020B0604020202020204" pitchFamily="34" charset="0"/>
              <a:buChar char="•"/>
            </a:pPr>
            <a:r>
              <a:rPr lang="en-US" dirty="0"/>
              <a:t>Monitor cash flow closely</a:t>
            </a:r>
          </a:p>
          <a:p>
            <a:pPr>
              <a:buFont typeface="Arial" panose="020B0604020202020204" pitchFamily="34" charset="0"/>
              <a:buChar char="•"/>
            </a:pPr>
            <a:r>
              <a:rPr lang="en-US" dirty="0"/>
              <a:t>Actively working with Counsel to move contracts forward</a:t>
            </a:r>
          </a:p>
        </p:txBody>
      </p:sp>
    </p:spTree>
    <p:extLst>
      <p:ext uri="{BB962C8B-B14F-4D97-AF65-F5344CB8AC3E}">
        <p14:creationId xmlns:p14="http://schemas.microsoft.com/office/powerpoint/2010/main" val="4070371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FE458-76DD-404D-8FC1-C2F45736E7E3}"/>
              </a:ext>
            </a:extLst>
          </p:cNvPr>
          <p:cNvSpPr>
            <a:spLocks noGrp="1"/>
          </p:cNvSpPr>
          <p:nvPr>
            <p:ph type="title"/>
          </p:nvPr>
        </p:nvSpPr>
        <p:spPr/>
        <p:txBody>
          <a:bodyPr anchor="t"/>
          <a:lstStyle/>
          <a:p>
            <a:r>
              <a:rPr lang="en-US" dirty="0"/>
              <a:t>SCHOOL BUS REPLACEMENT PLAN</a:t>
            </a:r>
          </a:p>
        </p:txBody>
      </p:sp>
      <p:sp>
        <p:nvSpPr>
          <p:cNvPr id="3" name="Content Placeholder 2">
            <a:extLst>
              <a:ext uri="{FF2B5EF4-FFF2-40B4-BE49-F238E27FC236}">
                <a16:creationId xmlns:a16="http://schemas.microsoft.com/office/drawing/2014/main" id="{15082C14-4500-43E9-A296-548E02F38ABA}"/>
              </a:ext>
            </a:extLst>
          </p:cNvPr>
          <p:cNvSpPr>
            <a:spLocks noGrp="1"/>
          </p:cNvSpPr>
          <p:nvPr>
            <p:ph idx="1"/>
          </p:nvPr>
        </p:nvSpPr>
        <p:spPr/>
        <p:txBody>
          <a:bodyPr>
            <a:normAutofit lnSpcReduction="10000"/>
          </a:bodyPr>
          <a:lstStyle/>
          <a:p>
            <a:pPr marL="0" indent="0" algn="ctr">
              <a:buNone/>
            </a:pPr>
            <a:r>
              <a:rPr lang="en-US" b="1" dirty="0"/>
              <a:t>Five-Year Replacement Plan</a:t>
            </a:r>
          </a:p>
          <a:p>
            <a:pPr>
              <a:buFont typeface="Arial" panose="020B0604020202020204" pitchFamily="34" charset="0"/>
              <a:buChar char="•"/>
            </a:pPr>
            <a:r>
              <a:rPr lang="en-US" dirty="0"/>
              <a:t>Average age of buses is 6 years / 80,000 miles</a:t>
            </a:r>
          </a:p>
          <a:p>
            <a:pPr>
              <a:buFont typeface="Arial" panose="020B0604020202020204" pitchFamily="34" charset="0"/>
              <a:buChar char="•"/>
            </a:pPr>
            <a:r>
              <a:rPr lang="en-US" dirty="0"/>
              <a:t>Replace 4 buses annually</a:t>
            </a:r>
          </a:p>
          <a:p>
            <a:pPr>
              <a:buFont typeface="Arial" panose="020B0604020202020204" pitchFamily="34" charset="0"/>
              <a:buChar char="•"/>
            </a:pPr>
            <a:r>
              <a:rPr lang="en-US" dirty="0"/>
              <a:t>Annual budget impact after aid: $8,000</a:t>
            </a:r>
          </a:p>
          <a:p>
            <a:pPr>
              <a:buFont typeface="Arial" panose="020B0604020202020204" pitchFamily="34" charset="0"/>
              <a:buChar char="•"/>
            </a:pPr>
            <a:endParaRPr lang="en-US" dirty="0"/>
          </a:p>
          <a:p>
            <a:pPr marL="0" indent="0" algn="ctr">
              <a:buNone/>
            </a:pPr>
            <a:r>
              <a:rPr lang="en-US" b="1" dirty="0"/>
              <a:t>2026-2027 Replacement Plan</a:t>
            </a:r>
          </a:p>
          <a:p>
            <a:pPr>
              <a:buFont typeface="Arial" panose="020B0604020202020204" pitchFamily="34" charset="0"/>
              <a:buChar char="•"/>
            </a:pPr>
            <a:r>
              <a:rPr lang="en-US" dirty="0"/>
              <a:t>NYS Native American Transportation will no longer provide SED buses to the District moving forward</a:t>
            </a:r>
          </a:p>
          <a:p>
            <a:pPr>
              <a:buFont typeface="Arial" panose="020B0604020202020204" pitchFamily="34" charset="0"/>
              <a:buChar char="•"/>
            </a:pPr>
            <a:r>
              <a:rPr lang="en-US" dirty="0"/>
              <a:t>This will impact our replacement plan and financing</a:t>
            </a:r>
          </a:p>
          <a:p>
            <a:pPr>
              <a:buFont typeface="Arial" panose="020B0604020202020204" pitchFamily="34" charset="0"/>
              <a:buChar char="•"/>
            </a:pPr>
            <a:r>
              <a:rPr lang="en-US" dirty="0"/>
              <a:t>District will purchase additional buses to replace SED buses and be reimbursed on the Native American Transportation contract.</a:t>
            </a:r>
          </a:p>
          <a:p>
            <a:pPr>
              <a:buFont typeface="Arial" panose="020B0604020202020204" pitchFamily="34" charset="0"/>
              <a:buChar char="•"/>
            </a:pPr>
            <a:r>
              <a:rPr lang="en-US" dirty="0"/>
              <a:t>Replace 8 buses at a cost not to exceed $1,400,000</a:t>
            </a:r>
          </a:p>
          <a:p>
            <a:pPr>
              <a:buFont typeface="Arial" panose="020B0604020202020204" pitchFamily="34" charset="0"/>
              <a:buChar char="•"/>
            </a:pPr>
            <a:endParaRPr lang="en-US" dirty="0"/>
          </a:p>
          <a:p>
            <a:pPr>
              <a:buFont typeface="Arial" panose="020B0604020202020204" pitchFamily="34" charset="0"/>
              <a:buChar char="•"/>
            </a:pPr>
            <a:endParaRPr lang="en-US" dirty="0"/>
          </a:p>
          <a:p>
            <a:endParaRPr lang="en-US" dirty="0"/>
          </a:p>
          <a:p>
            <a:endParaRPr lang="en-US" dirty="0"/>
          </a:p>
        </p:txBody>
      </p:sp>
      <p:sp>
        <p:nvSpPr>
          <p:cNvPr id="4" name="Text Placeholder 3">
            <a:extLst>
              <a:ext uri="{FF2B5EF4-FFF2-40B4-BE49-F238E27FC236}">
                <a16:creationId xmlns:a16="http://schemas.microsoft.com/office/drawing/2014/main" id="{325E43D6-0C3C-4F65-A639-572115A723A2}"/>
              </a:ext>
            </a:extLst>
          </p:cNvPr>
          <p:cNvSpPr>
            <a:spLocks noGrp="1"/>
          </p:cNvSpPr>
          <p:nvPr>
            <p:ph type="body" sz="half" idx="2"/>
          </p:nvPr>
        </p:nvSpPr>
        <p:spPr>
          <a:xfrm>
            <a:off x="457200" y="2238103"/>
            <a:ext cx="3200400" cy="4067101"/>
          </a:xfrm>
        </p:spPr>
        <p:txBody>
          <a:bodyPr>
            <a:normAutofit/>
          </a:bodyPr>
          <a:lstStyle/>
          <a:p>
            <a:endParaRPr lang="en-US" sz="2400" dirty="0"/>
          </a:p>
          <a:p>
            <a:r>
              <a:rPr lang="en-US" sz="2400" dirty="0"/>
              <a:t>The bus purchase reflects a planned replacement of aging vehicles to maintain student safety, control rising maintenance costs, and ensure reliable transportation service.</a:t>
            </a:r>
          </a:p>
        </p:txBody>
      </p:sp>
    </p:spTree>
    <p:extLst>
      <p:ext uri="{BB962C8B-B14F-4D97-AF65-F5344CB8AC3E}">
        <p14:creationId xmlns:p14="http://schemas.microsoft.com/office/powerpoint/2010/main" val="20686678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38A3C-7A85-4353-8761-83F389540A29}"/>
              </a:ext>
            </a:extLst>
          </p:cNvPr>
          <p:cNvSpPr>
            <a:spLocks noGrp="1"/>
          </p:cNvSpPr>
          <p:nvPr>
            <p:ph type="title"/>
          </p:nvPr>
        </p:nvSpPr>
        <p:spPr>
          <a:xfrm>
            <a:off x="457200" y="396651"/>
            <a:ext cx="3200400" cy="2286000"/>
          </a:xfrm>
        </p:spPr>
        <p:txBody>
          <a:bodyPr/>
          <a:lstStyle/>
          <a:p>
            <a:r>
              <a:rPr lang="en-US" dirty="0"/>
              <a:t>NEXT STEPS</a:t>
            </a:r>
          </a:p>
        </p:txBody>
      </p:sp>
      <p:sp>
        <p:nvSpPr>
          <p:cNvPr id="4" name="Text Placeholder 3">
            <a:extLst>
              <a:ext uri="{FF2B5EF4-FFF2-40B4-BE49-F238E27FC236}">
                <a16:creationId xmlns:a16="http://schemas.microsoft.com/office/drawing/2014/main" id="{5D011EF0-1FDB-41CF-B2A8-F935B40AEF5F}"/>
              </a:ext>
            </a:extLst>
          </p:cNvPr>
          <p:cNvSpPr>
            <a:spLocks noGrp="1"/>
          </p:cNvSpPr>
          <p:nvPr>
            <p:ph type="body" sz="half" idx="2"/>
          </p:nvPr>
        </p:nvSpPr>
        <p:spPr/>
        <p:txBody>
          <a:bodyPr/>
          <a:lstStyle/>
          <a:p>
            <a:r>
              <a:rPr lang="en-US" dirty="0"/>
              <a:t>March 11, 2026 – Update Budget Presentation</a:t>
            </a:r>
          </a:p>
          <a:p>
            <a:r>
              <a:rPr lang="en-US" dirty="0"/>
              <a:t>April 20, 2026 – Board Petitions Due</a:t>
            </a:r>
          </a:p>
          <a:p>
            <a:r>
              <a:rPr lang="en-US" dirty="0"/>
              <a:t>April 21, 2026 – Final Budget Presentation and Adoption</a:t>
            </a:r>
          </a:p>
          <a:p>
            <a:r>
              <a:rPr lang="en-US" dirty="0"/>
              <a:t>May 6, 2026 5pm – Budget Hearing </a:t>
            </a:r>
          </a:p>
          <a:p>
            <a:r>
              <a:rPr lang="en-US" dirty="0"/>
              <a:t>May 19, 2026 12-8pm – Budget Vote</a:t>
            </a:r>
          </a:p>
        </p:txBody>
      </p:sp>
      <p:pic>
        <p:nvPicPr>
          <p:cNvPr id="10" name="Content Placeholder 9">
            <a:extLst>
              <a:ext uri="{FF2B5EF4-FFF2-40B4-BE49-F238E27FC236}">
                <a16:creationId xmlns:a16="http://schemas.microsoft.com/office/drawing/2014/main" id="{0E4C7AF5-1414-4CD9-A0F5-9125265D9F7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25440" y="1739438"/>
            <a:ext cx="5068686" cy="3379124"/>
          </a:xfrm>
        </p:spPr>
      </p:pic>
    </p:spTree>
    <p:extLst>
      <p:ext uri="{BB962C8B-B14F-4D97-AF65-F5344CB8AC3E}">
        <p14:creationId xmlns:p14="http://schemas.microsoft.com/office/powerpoint/2010/main" val="385940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6BA3F19-EEFF-4562-A7AD-4E316A9001E5}"/>
              </a:ext>
            </a:extLst>
          </p:cNvPr>
          <p:cNvSpPr>
            <a:spLocks noGrp="1"/>
          </p:cNvSpPr>
          <p:nvPr>
            <p:ph type="title"/>
          </p:nvPr>
        </p:nvSpPr>
        <p:spPr/>
        <p:txBody>
          <a:bodyPr/>
          <a:lstStyle/>
          <a:p>
            <a:r>
              <a:rPr lang="en-US" dirty="0"/>
              <a:t>Rollover Budget Assumptions</a:t>
            </a:r>
          </a:p>
        </p:txBody>
      </p:sp>
      <p:sp>
        <p:nvSpPr>
          <p:cNvPr id="8" name="Content Placeholder 7">
            <a:extLst>
              <a:ext uri="{FF2B5EF4-FFF2-40B4-BE49-F238E27FC236}">
                <a16:creationId xmlns:a16="http://schemas.microsoft.com/office/drawing/2014/main" id="{BFDEB992-3669-4C78-9C55-A2AEA2BBD7EE}"/>
              </a:ext>
            </a:extLst>
          </p:cNvPr>
          <p:cNvSpPr>
            <a:spLocks noGrp="1"/>
          </p:cNvSpPr>
          <p:nvPr>
            <p:ph idx="1"/>
          </p:nvPr>
        </p:nvSpPr>
        <p:spPr>
          <a:xfrm>
            <a:off x="1097280" y="1845734"/>
            <a:ext cx="10058400" cy="4023360"/>
          </a:xfrm>
        </p:spPr>
        <p:txBody>
          <a:bodyPr>
            <a:normAutofit/>
          </a:bodyPr>
          <a:lstStyle/>
          <a:p>
            <a:pPr>
              <a:buFont typeface="Arial" panose="020B0604020202020204" pitchFamily="34" charset="0"/>
              <a:buChar char="•"/>
            </a:pPr>
            <a:r>
              <a:rPr lang="en-US" sz="2800" dirty="0"/>
              <a:t>Existing programs maintained</a:t>
            </a:r>
          </a:p>
          <a:p>
            <a:pPr>
              <a:buFont typeface="Arial" panose="020B0604020202020204" pitchFamily="34" charset="0"/>
              <a:buChar char="•"/>
            </a:pPr>
            <a:r>
              <a:rPr lang="en-US" sz="2800" dirty="0"/>
              <a:t>State Aid assumed at Governor’s budget</a:t>
            </a:r>
          </a:p>
          <a:p>
            <a:pPr>
              <a:buFont typeface="Arial" panose="020B0604020202020204" pitchFamily="34" charset="0"/>
              <a:buChar char="•"/>
            </a:pPr>
            <a:r>
              <a:rPr lang="en-US" sz="2800" dirty="0"/>
              <a:t>Fixed costs projected conservatively based on trends</a:t>
            </a:r>
          </a:p>
          <a:p>
            <a:pPr>
              <a:buFont typeface="Arial" panose="020B0604020202020204" pitchFamily="34" charset="0"/>
              <a:buChar char="•"/>
            </a:pPr>
            <a:r>
              <a:rPr lang="en-US" sz="2800" dirty="0"/>
              <a:t>Salaries projected based on collective bargaining agreements</a:t>
            </a:r>
          </a:p>
          <a:p>
            <a:endParaRPr lang="en-US" dirty="0"/>
          </a:p>
          <a:p>
            <a:pPr algn="ctr"/>
            <a:r>
              <a:rPr lang="en-US" sz="2400" dirty="0"/>
              <a:t>This approach ensures the Board is reviewing a budget built on what we know — not on assumptions that may not materialize.</a:t>
            </a:r>
          </a:p>
        </p:txBody>
      </p:sp>
    </p:spTree>
    <p:extLst>
      <p:ext uri="{BB962C8B-B14F-4D97-AF65-F5344CB8AC3E}">
        <p14:creationId xmlns:p14="http://schemas.microsoft.com/office/powerpoint/2010/main" val="753831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79678-A789-432A-A33C-0B8890B3F626}"/>
              </a:ext>
            </a:extLst>
          </p:cNvPr>
          <p:cNvSpPr>
            <a:spLocks noGrp="1"/>
          </p:cNvSpPr>
          <p:nvPr>
            <p:ph type="title"/>
          </p:nvPr>
        </p:nvSpPr>
        <p:spPr>
          <a:xfrm>
            <a:off x="457200" y="594359"/>
            <a:ext cx="3200400" cy="1033719"/>
          </a:xfrm>
        </p:spPr>
        <p:txBody>
          <a:bodyPr anchor="t"/>
          <a:lstStyle/>
          <a:p>
            <a:r>
              <a:rPr lang="en-US" dirty="0"/>
              <a:t>FIXED COSTS</a:t>
            </a:r>
            <a:br>
              <a:rPr lang="en-US" dirty="0"/>
            </a:br>
            <a:endParaRPr lang="en-US" dirty="0"/>
          </a:p>
        </p:txBody>
      </p:sp>
      <p:sp>
        <p:nvSpPr>
          <p:cNvPr id="4" name="Text Placeholder 3">
            <a:extLst>
              <a:ext uri="{FF2B5EF4-FFF2-40B4-BE49-F238E27FC236}">
                <a16:creationId xmlns:a16="http://schemas.microsoft.com/office/drawing/2014/main" id="{43369429-0FB5-4C51-9C3D-A20D4775847E}"/>
              </a:ext>
            </a:extLst>
          </p:cNvPr>
          <p:cNvSpPr>
            <a:spLocks noGrp="1"/>
          </p:cNvSpPr>
          <p:nvPr>
            <p:ph type="body" sz="half" idx="2"/>
          </p:nvPr>
        </p:nvSpPr>
        <p:spPr>
          <a:xfrm>
            <a:off x="457200" y="1304693"/>
            <a:ext cx="3200400" cy="5000511"/>
          </a:xfrm>
        </p:spPr>
        <p:txBody>
          <a:bodyPr>
            <a:normAutofit fontScale="92500" lnSpcReduction="20000"/>
          </a:bodyPr>
          <a:lstStyle/>
          <a:p>
            <a:pPr algn="ctr"/>
            <a:endParaRPr lang="en-US" sz="3200" dirty="0"/>
          </a:p>
          <a:p>
            <a:pPr algn="ctr"/>
            <a:r>
              <a:rPr lang="en-US" sz="3200" dirty="0"/>
              <a:t>Even holding programs constant, fixed costs continue to rise year over year. </a:t>
            </a:r>
          </a:p>
          <a:p>
            <a:pPr algn="ctr"/>
            <a:endParaRPr lang="en-US" sz="3200" dirty="0"/>
          </a:p>
          <a:p>
            <a:pPr algn="ctr"/>
            <a:r>
              <a:rPr lang="en-US" sz="3200" dirty="0"/>
              <a:t>90% of our expenses are already committed before we begin planning.</a:t>
            </a:r>
          </a:p>
        </p:txBody>
      </p:sp>
      <p:sp>
        <p:nvSpPr>
          <p:cNvPr id="6" name="Content Placeholder 5">
            <a:extLst>
              <a:ext uri="{FF2B5EF4-FFF2-40B4-BE49-F238E27FC236}">
                <a16:creationId xmlns:a16="http://schemas.microsoft.com/office/drawing/2014/main" id="{8EB68777-175E-4885-B8FB-C2BFC6D5D0D6}"/>
              </a:ext>
            </a:extLst>
          </p:cNvPr>
          <p:cNvSpPr>
            <a:spLocks noGrp="1"/>
          </p:cNvSpPr>
          <p:nvPr>
            <p:ph idx="1"/>
          </p:nvPr>
        </p:nvSpPr>
        <p:spPr/>
        <p:txBody>
          <a:bodyPr/>
          <a:lstStyle/>
          <a:p>
            <a:pPr algn="ctr"/>
            <a:r>
              <a:rPr lang="en-US" sz="3600" b="1" dirty="0"/>
              <a:t>These costs increase regardless of enrollment or local decisions</a:t>
            </a:r>
          </a:p>
          <a:p>
            <a:pPr>
              <a:buFont typeface="Arial" panose="020B0604020202020204" pitchFamily="34" charset="0"/>
              <a:buChar char="•"/>
            </a:pPr>
            <a:r>
              <a:rPr lang="en-US" sz="3600" dirty="0"/>
              <a:t>Salaries</a:t>
            </a:r>
          </a:p>
          <a:p>
            <a:pPr>
              <a:buFont typeface="Arial" panose="020B0604020202020204" pitchFamily="34" charset="0"/>
              <a:buChar char="•"/>
            </a:pPr>
            <a:r>
              <a:rPr lang="en-US" sz="3600" dirty="0"/>
              <a:t>Health Insurance Costs</a:t>
            </a:r>
          </a:p>
          <a:p>
            <a:pPr>
              <a:buFont typeface="Arial" panose="020B0604020202020204" pitchFamily="34" charset="0"/>
              <a:buChar char="•"/>
            </a:pPr>
            <a:r>
              <a:rPr lang="en-US" sz="3600" dirty="0"/>
              <a:t>NYS Retirement Costs</a:t>
            </a:r>
          </a:p>
          <a:p>
            <a:pPr>
              <a:buFont typeface="Arial" panose="020B0604020202020204" pitchFamily="34" charset="0"/>
              <a:buChar char="•"/>
            </a:pPr>
            <a:r>
              <a:rPr lang="en-US" sz="3600" dirty="0"/>
              <a:t>BOCES Costs</a:t>
            </a:r>
          </a:p>
          <a:p>
            <a:pPr>
              <a:buFont typeface="Arial" panose="020B0604020202020204" pitchFamily="34" charset="0"/>
              <a:buChar char="•"/>
            </a:pPr>
            <a:r>
              <a:rPr lang="en-US" sz="3600" dirty="0"/>
              <a:t>Utilities &amp; Fuel</a:t>
            </a:r>
          </a:p>
          <a:p>
            <a:pPr>
              <a:buFont typeface="Arial" panose="020B0604020202020204" pitchFamily="34" charset="0"/>
              <a:buChar char="•"/>
            </a:pPr>
            <a:r>
              <a:rPr lang="en-US" sz="3600" dirty="0"/>
              <a:t>Debt Service</a:t>
            </a:r>
          </a:p>
          <a:p>
            <a:endParaRPr lang="en-US" dirty="0"/>
          </a:p>
        </p:txBody>
      </p:sp>
      <p:pic>
        <p:nvPicPr>
          <p:cNvPr id="5" name="Picture 4">
            <a:extLst>
              <a:ext uri="{FF2B5EF4-FFF2-40B4-BE49-F238E27FC236}">
                <a16:creationId xmlns:a16="http://schemas.microsoft.com/office/drawing/2014/main" id="{0B9A61A9-0F00-4890-9B9A-9F314E7735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56766" y="3360420"/>
            <a:ext cx="3070860" cy="3070860"/>
          </a:xfrm>
          <a:prstGeom prst="rect">
            <a:avLst/>
          </a:prstGeom>
        </p:spPr>
      </p:pic>
    </p:spTree>
    <p:extLst>
      <p:ext uri="{BB962C8B-B14F-4D97-AF65-F5344CB8AC3E}">
        <p14:creationId xmlns:p14="http://schemas.microsoft.com/office/powerpoint/2010/main" val="1002733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10E7F-73FF-402E-8C2F-D92E2C2282AA}"/>
              </a:ext>
            </a:extLst>
          </p:cNvPr>
          <p:cNvSpPr>
            <a:spLocks noGrp="1"/>
          </p:cNvSpPr>
          <p:nvPr>
            <p:ph type="title"/>
          </p:nvPr>
        </p:nvSpPr>
        <p:spPr/>
        <p:txBody>
          <a:bodyPr anchor="t"/>
          <a:lstStyle/>
          <a:p>
            <a:r>
              <a:rPr lang="en-US" dirty="0"/>
              <a:t>BUDGET EXPENSES</a:t>
            </a:r>
          </a:p>
        </p:txBody>
      </p:sp>
      <p:graphicFrame>
        <p:nvGraphicFramePr>
          <p:cNvPr id="7" name="Content Placeholder 6">
            <a:extLst>
              <a:ext uri="{FF2B5EF4-FFF2-40B4-BE49-F238E27FC236}">
                <a16:creationId xmlns:a16="http://schemas.microsoft.com/office/drawing/2014/main" id="{342DD4DB-780C-48FF-A439-51C539AA6B0E}"/>
              </a:ext>
            </a:extLst>
          </p:cNvPr>
          <p:cNvGraphicFramePr>
            <a:graphicFrameLocks noGrp="1"/>
          </p:cNvGraphicFramePr>
          <p:nvPr>
            <p:ph idx="1"/>
            <p:extLst>
              <p:ext uri="{D42A27DB-BD31-4B8C-83A1-F6EECF244321}">
                <p14:modId xmlns:p14="http://schemas.microsoft.com/office/powerpoint/2010/main" val="1135034458"/>
              </p:ext>
            </p:extLst>
          </p:nvPr>
        </p:nvGraphicFramePr>
        <p:xfrm>
          <a:off x="4789448" y="594359"/>
          <a:ext cx="6492875" cy="5487833"/>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23475BAF-0A71-41E8-AD29-366DF4AB05B6}"/>
              </a:ext>
            </a:extLst>
          </p:cNvPr>
          <p:cNvSpPr>
            <a:spLocks noGrp="1"/>
          </p:cNvSpPr>
          <p:nvPr>
            <p:ph type="body" sz="half" idx="2"/>
          </p:nvPr>
        </p:nvSpPr>
        <p:spPr>
          <a:xfrm>
            <a:off x="457200" y="1828800"/>
            <a:ext cx="3200400" cy="4476404"/>
          </a:xfrm>
        </p:spPr>
        <p:txBody>
          <a:bodyPr>
            <a:normAutofit/>
          </a:bodyPr>
          <a:lstStyle/>
          <a:p>
            <a:pPr marL="285750" indent="-285750">
              <a:buClr>
                <a:schemeClr val="bg1"/>
              </a:buClr>
              <a:buFont typeface="Arial" panose="020B0604020202020204" pitchFamily="34" charset="0"/>
              <a:buChar char="•"/>
            </a:pPr>
            <a:r>
              <a:rPr lang="en-US" sz="1800" dirty="0"/>
              <a:t>Salaries - 38% Benefits - 31%, up 11% in the last 7 years</a:t>
            </a:r>
          </a:p>
          <a:p>
            <a:pPr marL="285750" indent="-285750">
              <a:buClr>
                <a:schemeClr val="bg1"/>
              </a:buClr>
              <a:buFont typeface="Arial" panose="020B0604020202020204" pitchFamily="34" charset="0"/>
              <a:buChar char="•"/>
            </a:pPr>
            <a:r>
              <a:rPr lang="en-US" sz="1800" dirty="0"/>
              <a:t>Historically 10% gap between salaries and benefits</a:t>
            </a:r>
          </a:p>
          <a:p>
            <a:pPr marL="285750" indent="-285750">
              <a:buClr>
                <a:schemeClr val="bg1"/>
              </a:buClr>
              <a:buFont typeface="Arial" panose="020B0604020202020204" pitchFamily="34" charset="0"/>
              <a:buChar char="•"/>
            </a:pPr>
            <a:r>
              <a:rPr lang="en-US" sz="1800" dirty="0"/>
              <a:t>Gap is closing due to drastic increases in health insurance costs</a:t>
            </a:r>
          </a:p>
          <a:p>
            <a:pPr marL="742950" lvl="1" indent="-285750">
              <a:buClr>
                <a:schemeClr val="bg1"/>
              </a:buClr>
              <a:buFont typeface="Arial" panose="020B0604020202020204" pitchFamily="34" charset="0"/>
              <a:buChar char="•"/>
            </a:pPr>
            <a:r>
              <a:rPr lang="en-US" sz="1600" dirty="0">
                <a:solidFill>
                  <a:schemeClr val="bg1"/>
                </a:solidFill>
              </a:rPr>
              <a:t>Prescription Drugs</a:t>
            </a:r>
          </a:p>
          <a:p>
            <a:pPr marL="742950" lvl="1" indent="-285750">
              <a:buClr>
                <a:schemeClr val="bg1"/>
              </a:buClr>
              <a:buFont typeface="Arial" panose="020B0604020202020204" pitchFamily="34" charset="0"/>
              <a:buChar char="•"/>
            </a:pPr>
            <a:r>
              <a:rPr lang="en-US" sz="1600" dirty="0">
                <a:solidFill>
                  <a:schemeClr val="bg1"/>
                </a:solidFill>
              </a:rPr>
              <a:t>COVID – 19 catch up</a:t>
            </a:r>
          </a:p>
          <a:p>
            <a:pPr marL="742950" lvl="1" indent="-285750">
              <a:buClr>
                <a:schemeClr val="bg1"/>
              </a:buClr>
              <a:buFont typeface="Arial" panose="020B0604020202020204" pitchFamily="34" charset="0"/>
              <a:buChar char="•"/>
            </a:pPr>
            <a:r>
              <a:rPr lang="en-US" sz="1600" dirty="0">
                <a:solidFill>
                  <a:schemeClr val="bg1"/>
                </a:solidFill>
              </a:rPr>
              <a:t>Mental Health </a:t>
            </a:r>
          </a:p>
          <a:p>
            <a:pPr marL="285750" indent="-285750">
              <a:buClr>
                <a:schemeClr val="bg1"/>
              </a:buClr>
              <a:buFont typeface="Arial" panose="020B0604020202020204" pitchFamily="34" charset="0"/>
              <a:buChar char="•"/>
            </a:pPr>
            <a:r>
              <a:rPr lang="en-US" sz="1800" dirty="0"/>
              <a:t>Debt Service (15 year bonds) aligned with Building Aid</a:t>
            </a:r>
          </a:p>
          <a:p>
            <a:pPr marL="285750" indent="-285750">
              <a:buClr>
                <a:schemeClr val="bg1"/>
              </a:buClr>
              <a:buFont typeface="Arial" panose="020B0604020202020204" pitchFamily="34" charset="0"/>
              <a:buChar char="•"/>
            </a:pPr>
            <a:r>
              <a:rPr lang="en-US" sz="1800" dirty="0"/>
              <a:t>BOCES – Expense based Aid</a:t>
            </a:r>
          </a:p>
        </p:txBody>
      </p:sp>
    </p:spTree>
    <p:extLst>
      <p:ext uri="{BB962C8B-B14F-4D97-AF65-F5344CB8AC3E}">
        <p14:creationId xmlns:p14="http://schemas.microsoft.com/office/powerpoint/2010/main" val="2200995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3FCDD-0929-40F1-A4A7-26F5B7FF3327}"/>
              </a:ext>
            </a:extLst>
          </p:cNvPr>
          <p:cNvSpPr>
            <a:spLocks noGrp="1"/>
          </p:cNvSpPr>
          <p:nvPr>
            <p:ph type="title"/>
          </p:nvPr>
        </p:nvSpPr>
        <p:spPr>
          <a:xfrm>
            <a:off x="1097280" y="286603"/>
            <a:ext cx="10058400" cy="906577"/>
          </a:xfrm>
        </p:spPr>
        <p:txBody>
          <a:bodyPr/>
          <a:lstStyle/>
          <a:p>
            <a:r>
              <a:rPr lang="en-US" b="1" dirty="0"/>
              <a:t>Utility Analysis</a:t>
            </a:r>
          </a:p>
        </p:txBody>
      </p:sp>
      <p:sp>
        <p:nvSpPr>
          <p:cNvPr id="3" name="Text Placeholder 2">
            <a:extLst>
              <a:ext uri="{FF2B5EF4-FFF2-40B4-BE49-F238E27FC236}">
                <a16:creationId xmlns:a16="http://schemas.microsoft.com/office/drawing/2014/main" id="{71682156-3AF7-46F6-A8B3-13FAE29B3FDC}"/>
              </a:ext>
            </a:extLst>
          </p:cNvPr>
          <p:cNvSpPr>
            <a:spLocks noGrp="1"/>
          </p:cNvSpPr>
          <p:nvPr>
            <p:ph type="body" idx="1"/>
          </p:nvPr>
        </p:nvSpPr>
        <p:spPr>
          <a:xfrm>
            <a:off x="1097439" y="1193180"/>
            <a:ext cx="4937760" cy="736282"/>
          </a:xfrm>
        </p:spPr>
        <p:txBody>
          <a:bodyPr/>
          <a:lstStyle/>
          <a:p>
            <a:r>
              <a:rPr lang="en-US" dirty="0"/>
              <a:t>Fuel Cost vs consumption</a:t>
            </a:r>
          </a:p>
        </p:txBody>
      </p:sp>
      <p:sp>
        <p:nvSpPr>
          <p:cNvPr id="5" name="Text Placeholder 4">
            <a:extLst>
              <a:ext uri="{FF2B5EF4-FFF2-40B4-BE49-F238E27FC236}">
                <a16:creationId xmlns:a16="http://schemas.microsoft.com/office/drawing/2014/main" id="{DD6E999A-72CD-47E5-BE76-17C64DEEAD2E}"/>
              </a:ext>
            </a:extLst>
          </p:cNvPr>
          <p:cNvSpPr>
            <a:spLocks noGrp="1"/>
          </p:cNvSpPr>
          <p:nvPr>
            <p:ph type="body" sz="quarter" idx="3"/>
          </p:nvPr>
        </p:nvSpPr>
        <p:spPr>
          <a:xfrm>
            <a:off x="6126480" y="1193180"/>
            <a:ext cx="4937760" cy="736282"/>
          </a:xfrm>
        </p:spPr>
        <p:txBody>
          <a:bodyPr/>
          <a:lstStyle/>
          <a:p>
            <a:r>
              <a:rPr lang="en-US" dirty="0"/>
              <a:t>Electricity cost vs consumption</a:t>
            </a:r>
          </a:p>
        </p:txBody>
      </p:sp>
      <p:graphicFrame>
        <p:nvGraphicFramePr>
          <p:cNvPr id="7" name="Content Placeholder 4">
            <a:extLst>
              <a:ext uri="{FF2B5EF4-FFF2-40B4-BE49-F238E27FC236}">
                <a16:creationId xmlns:a16="http://schemas.microsoft.com/office/drawing/2014/main" id="{4ED43D2B-BC77-470E-A644-1B6F57691F1E}"/>
              </a:ext>
            </a:extLst>
          </p:cNvPr>
          <p:cNvGraphicFramePr>
            <a:graphicFrameLocks noGrp="1"/>
          </p:cNvGraphicFramePr>
          <p:nvPr>
            <p:ph sz="half" idx="2"/>
            <p:extLst>
              <p:ext uri="{D42A27DB-BD31-4B8C-83A1-F6EECF244321}">
                <p14:modId xmlns:p14="http://schemas.microsoft.com/office/powerpoint/2010/main" val="299531922"/>
              </p:ext>
            </p:extLst>
          </p:nvPr>
        </p:nvGraphicFramePr>
        <p:xfrm>
          <a:off x="379142" y="1929462"/>
          <a:ext cx="5656534" cy="428176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ontent Placeholder 4">
            <a:extLst>
              <a:ext uri="{FF2B5EF4-FFF2-40B4-BE49-F238E27FC236}">
                <a16:creationId xmlns:a16="http://schemas.microsoft.com/office/drawing/2014/main" id="{E3DFC872-159D-4A7B-A177-52D302CA7C6D}"/>
              </a:ext>
            </a:extLst>
          </p:cNvPr>
          <p:cNvGraphicFramePr>
            <a:graphicFrameLocks noGrp="1"/>
          </p:cNvGraphicFramePr>
          <p:nvPr>
            <p:ph sz="quarter" idx="4"/>
            <p:extLst>
              <p:ext uri="{D42A27DB-BD31-4B8C-83A1-F6EECF244321}">
                <p14:modId xmlns:p14="http://schemas.microsoft.com/office/powerpoint/2010/main" val="1776974088"/>
              </p:ext>
            </p:extLst>
          </p:nvPr>
        </p:nvGraphicFramePr>
        <p:xfrm>
          <a:off x="6218238" y="1929462"/>
          <a:ext cx="5656534" cy="428176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68079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B1C05-57A3-46FD-9E05-182A719860E2}"/>
              </a:ext>
            </a:extLst>
          </p:cNvPr>
          <p:cNvSpPr>
            <a:spLocks noGrp="1"/>
          </p:cNvSpPr>
          <p:nvPr>
            <p:ph type="title"/>
          </p:nvPr>
        </p:nvSpPr>
        <p:spPr>
          <a:xfrm>
            <a:off x="457200" y="594359"/>
            <a:ext cx="3200400" cy="1390558"/>
          </a:xfrm>
        </p:spPr>
        <p:txBody>
          <a:bodyPr anchor="t"/>
          <a:lstStyle/>
          <a:p>
            <a:r>
              <a:rPr lang="en-US" dirty="0"/>
              <a:t>FRINGE BENEFITS</a:t>
            </a:r>
          </a:p>
        </p:txBody>
      </p:sp>
      <p:sp>
        <p:nvSpPr>
          <p:cNvPr id="4" name="Text Placeholder 3">
            <a:extLst>
              <a:ext uri="{FF2B5EF4-FFF2-40B4-BE49-F238E27FC236}">
                <a16:creationId xmlns:a16="http://schemas.microsoft.com/office/drawing/2014/main" id="{80AAA5C5-7921-44C3-9D02-9BC21E6D3590}"/>
              </a:ext>
            </a:extLst>
          </p:cNvPr>
          <p:cNvSpPr>
            <a:spLocks noGrp="1"/>
          </p:cNvSpPr>
          <p:nvPr>
            <p:ph type="body" sz="half" idx="2"/>
          </p:nvPr>
        </p:nvSpPr>
        <p:spPr>
          <a:xfrm>
            <a:off x="457200" y="1984917"/>
            <a:ext cx="3200400" cy="4650059"/>
          </a:xfrm>
        </p:spPr>
        <p:txBody>
          <a:bodyPr>
            <a:normAutofit/>
          </a:bodyPr>
          <a:lstStyle/>
          <a:p>
            <a:pPr marL="285750" indent="-285750">
              <a:buClr>
                <a:schemeClr val="bg1"/>
              </a:buClr>
              <a:buFont typeface="Arial" panose="020B0604020202020204" pitchFamily="34" charset="0"/>
              <a:buChar char="•"/>
            </a:pPr>
            <a:r>
              <a:rPr lang="en-US" sz="1900" dirty="0"/>
              <a:t>Health Insurance cost increase is 22% - $2M increase</a:t>
            </a:r>
          </a:p>
          <a:p>
            <a:pPr marL="285750" indent="-285750">
              <a:buClr>
                <a:schemeClr val="bg1"/>
              </a:buClr>
              <a:buFont typeface="Arial" panose="020B0604020202020204" pitchFamily="34" charset="0"/>
              <a:buChar char="•"/>
            </a:pPr>
            <a:r>
              <a:rPr lang="en-US" sz="1900" dirty="0"/>
              <a:t>Family Plan cost - $36,288</a:t>
            </a:r>
          </a:p>
          <a:p>
            <a:pPr marL="285750" indent="-285750">
              <a:buClr>
                <a:schemeClr val="bg1"/>
              </a:buClr>
              <a:buFont typeface="Arial" panose="020B0604020202020204" pitchFamily="34" charset="0"/>
              <a:buChar char="•"/>
            </a:pPr>
            <a:r>
              <a:rPr lang="en-US" sz="1900" dirty="0"/>
              <a:t>Approximately 86 employees do not take health insurance plans</a:t>
            </a:r>
          </a:p>
          <a:p>
            <a:pPr marL="285750" indent="-285750">
              <a:buClr>
                <a:schemeClr val="bg1"/>
              </a:buClr>
              <a:buFont typeface="Arial" panose="020B0604020202020204" pitchFamily="34" charset="0"/>
              <a:buChar char="•"/>
            </a:pPr>
            <a:r>
              <a:rPr lang="en-US" sz="1900" dirty="0"/>
              <a:t>Teachers Retirement System – Decrease from 9.59% to 8.24%</a:t>
            </a:r>
          </a:p>
          <a:p>
            <a:pPr marL="285750" indent="-285750">
              <a:buClr>
                <a:schemeClr val="bg1"/>
              </a:buClr>
              <a:buFont typeface="Arial" panose="020B0604020202020204" pitchFamily="34" charset="0"/>
              <a:buChar char="•"/>
            </a:pPr>
            <a:r>
              <a:rPr lang="en-US" sz="1900" dirty="0"/>
              <a:t>Employee Retirement System – Increase from 15.44% to 16.51%</a:t>
            </a:r>
          </a:p>
          <a:p>
            <a:pPr marL="285750" indent="-285750">
              <a:buFont typeface="Arial" panose="020B0604020202020204" pitchFamily="34" charset="0"/>
              <a:buChar char="•"/>
            </a:pPr>
            <a:endParaRPr lang="en-US" dirty="0"/>
          </a:p>
        </p:txBody>
      </p:sp>
      <p:graphicFrame>
        <p:nvGraphicFramePr>
          <p:cNvPr id="7" name="Content Placeholder 6">
            <a:extLst>
              <a:ext uri="{FF2B5EF4-FFF2-40B4-BE49-F238E27FC236}">
                <a16:creationId xmlns:a16="http://schemas.microsoft.com/office/drawing/2014/main" id="{5F1D0BA1-D508-4503-BB9B-B9748F9BAB3B}"/>
              </a:ext>
            </a:extLst>
          </p:cNvPr>
          <p:cNvGraphicFramePr>
            <a:graphicFrameLocks noGrp="1"/>
          </p:cNvGraphicFramePr>
          <p:nvPr>
            <p:ph idx="1"/>
            <p:extLst>
              <p:ext uri="{D42A27DB-BD31-4B8C-83A1-F6EECF244321}">
                <p14:modId xmlns:p14="http://schemas.microsoft.com/office/powerpoint/2010/main" val="1472647128"/>
              </p:ext>
            </p:extLst>
          </p:nvPr>
        </p:nvGraphicFramePr>
        <p:xfrm>
          <a:off x="4800600" y="731838"/>
          <a:ext cx="6492875" cy="5257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74045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B3C83-54F7-49A2-96FF-A29CDBCA16A0}"/>
              </a:ext>
            </a:extLst>
          </p:cNvPr>
          <p:cNvSpPr>
            <a:spLocks noGrp="1"/>
          </p:cNvSpPr>
          <p:nvPr>
            <p:ph type="title"/>
          </p:nvPr>
        </p:nvSpPr>
        <p:spPr/>
        <p:txBody>
          <a:bodyPr anchor="t"/>
          <a:lstStyle/>
          <a:p>
            <a:r>
              <a:rPr lang="en-US" dirty="0"/>
              <a:t>BUDGET REVENUES</a:t>
            </a:r>
          </a:p>
        </p:txBody>
      </p:sp>
      <p:graphicFrame>
        <p:nvGraphicFramePr>
          <p:cNvPr id="7" name="Content Placeholder 6">
            <a:extLst>
              <a:ext uri="{FF2B5EF4-FFF2-40B4-BE49-F238E27FC236}">
                <a16:creationId xmlns:a16="http://schemas.microsoft.com/office/drawing/2014/main" id="{7BDC3B43-C956-4CC5-9CAD-9E51F061E232}"/>
              </a:ext>
            </a:extLst>
          </p:cNvPr>
          <p:cNvGraphicFramePr>
            <a:graphicFrameLocks noGrp="1"/>
          </p:cNvGraphicFramePr>
          <p:nvPr>
            <p:ph idx="1"/>
            <p:extLst>
              <p:ext uri="{D42A27DB-BD31-4B8C-83A1-F6EECF244321}">
                <p14:modId xmlns:p14="http://schemas.microsoft.com/office/powerpoint/2010/main" val="2999597058"/>
              </p:ext>
            </p:extLst>
          </p:nvPr>
        </p:nvGraphicFramePr>
        <p:xfrm>
          <a:off x="4800600" y="731838"/>
          <a:ext cx="6492875" cy="52578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1E553FDE-ACA9-4D35-814C-71B0B612BE1B}"/>
              </a:ext>
            </a:extLst>
          </p:cNvPr>
          <p:cNvSpPr>
            <a:spLocks noGrp="1"/>
          </p:cNvSpPr>
          <p:nvPr>
            <p:ph type="body" sz="half" idx="2"/>
          </p:nvPr>
        </p:nvSpPr>
        <p:spPr>
          <a:xfrm>
            <a:off x="457200" y="2018371"/>
            <a:ext cx="3200400" cy="4286833"/>
          </a:xfrm>
        </p:spPr>
        <p:txBody>
          <a:bodyPr>
            <a:normAutofit lnSpcReduction="10000"/>
          </a:bodyPr>
          <a:lstStyle/>
          <a:p>
            <a:pPr algn="ctr"/>
            <a:r>
              <a:rPr lang="en-US" sz="2400" dirty="0"/>
              <a:t>For districts like ours, state aid functions as a core operating revenue source, not an enhancement. Budget stability is directly tied to state funding levels.</a:t>
            </a:r>
          </a:p>
          <a:p>
            <a:pPr algn="ctr"/>
            <a:endParaRPr lang="en-US" sz="2400" dirty="0"/>
          </a:p>
          <a:p>
            <a:pPr algn="ctr"/>
            <a:r>
              <a:rPr lang="en-US" sz="2400" dirty="0"/>
              <a:t>NYS Aid as well as NYS Native American Aid make up 84% of the revenues.</a:t>
            </a:r>
          </a:p>
        </p:txBody>
      </p:sp>
    </p:spTree>
    <p:extLst>
      <p:ext uri="{BB962C8B-B14F-4D97-AF65-F5344CB8AC3E}">
        <p14:creationId xmlns:p14="http://schemas.microsoft.com/office/powerpoint/2010/main" val="67487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8D72E-2854-4DC2-86E4-ABC33FD02D57}"/>
              </a:ext>
            </a:extLst>
          </p:cNvPr>
          <p:cNvSpPr>
            <a:spLocks noGrp="1"/>
          </p:cNvSpPr>
          <p:nvPr>
            <p:ph type="title"/>
          </p:nvPr>
        </p:nvSpPr>
        <p:spPr>
          <a:xfrm>
            <a:off x="457200" y="594359"/>
            <a:ext cx="3200400" cy="832997"/>
          </a:xfrm>
        </p:spPr>
        <p:txBody>
          <a:bodyPr anchor="t"/>
          <a:lstStyle/>
          <a:p>
            <a:r>
              <a:rPr lang="en-US" dirty="0"/>
              <a:t>PROPERTY TAXES</a:t>
            </a:r>
          </a:p>
        </p:txBody>
      </p:sp>
      <p:sp>
        <p:nvSpPr>
          <p:cNvPr id="4" name="Text Placeholder 3">
            <a:extLst>
              <a:ext uri="{FF2B5EF4-FFF2-40B4-BE49-F238E27FC236}">
                <a16:creationId xmlns:a16="http://schemas.microsoft.com/office/drawing/2014/main" id="{51EB90C4-9C11-4277-88C9-64CB71F4D2BF}"/>
              </a:ext>
            </a:extLst>
          </p:cNvPr>
          <p:cNvSpPr>
            <a:spLocks noGrp="1"/>
          </p:cNvSpPr>
          <p:nvPr>
            <p:ph type="body" sz="half" idx="2"/>
          </p:nvPr>
        </p:nvSpPr>
        <p:spPr>
          <a:xfrm>
            <a:off x="457200" y="1694985"/>
            <a:ext cx="3200400" cy="4610219"/>
          </a:xfrm>
        </p:spPr>
        <p:txBody>
          <a:bodyPr>
            <a:normAutofit/>
          </a:bodyPr>
          <a:lstStyle/>
          <a:p>
            <a:pPr marL="285750" indent="-285750">
              <a:buClr>
                <a:schemeClr val="bg1"/>
              </a:buClr>
              <a:buFont typeface="Arial" panose="020B0604020202020204" pitchFamily="34" charset="0"/>
              <a:buChar char="•"/>
            </a:pPr>
            <a:r>
              <a:rPr lang="en-US" sz="1800" dirty="0"/>
              <a:t>Tax levy has been steady over the last 10 years</a:t>
            </a:r>
          </a:p>
          <a:p>
            <a:pPr marL="285750" indent="-285750">
              <a:buClr>
                <a:schemeClr val="bg1"/>
              </a:buClr>
              <a:buFont typeface="Arial" panose="020B0604020202020204" pitchFamily="34" charset="0"/>
              <a:buChar char="•"/>
            </a:pPr>
            <a:r>
              <a:rPr lang="en-US" sz="1800" dirty="0"/>
              <a:t>Tax rate per $1,000 of assessed value has decreased significantly from $14.37 to $6.09</a:t>
            </a:r>
          </a:p>
          <a:p>
            <a:pPr marL="285750" indent="-285750">
              <a:buClr>
                <a:schemeClr val="bg1"/>
              </a:buClr>
              <a:buFont typeface="Arial" panose="020B0604020202020204" pitchFamily="34" charset="0"/>
              <a:buChar char="•"/>
            </a:pPr>
            <a:r>
              <a:rPr lang="en-US" sz="1800" dirty="0"/>
              <a:t>This is a result in the growth of the tax base not a decrease in the amount collected</a:t>
            </a:r>
          </a:p>
          <a:p>
            <a:pPr marL="285750" indent="-285750">
              <a:buClr>
                <a:schemeClr val="bg1"/>
              </a:buClr>
              <a:buFont typeface="Arial" panose="020B0604020202020204" pitchFamily="34" charset="0"/>
              <a:buChar char="•"/>
            </a:pPr>
            <a:r>
              <a:rPr lang="en-US" sz="1800" dirty="0"/>
              <a:t>Last year a $100,000 home resulted in a $378 tax bill with star exemptions</a:t>
            </a:r>
          </a:p>
        </p:txBody>
      </p:sp>
      <p:graphicFrame>
        <p:nvGraphicFramePr>
          <p:cNvPr id="7" name="Content Placeholder 6">
            <a:extLst>
              <a:ext uri="{FF2B5EF4-FFF2-40B4-BE49-F238E27FC236}">
                <a16:creationId xmlns:a16="http://schemas.microsoft.com/office/drawing/2014/main" id="{1223F888-119C-4CA5-AF1C-630A7A003CE0}"/>
              </a:ext>
            </a:extLst>
          </p:cNvPr>
          <p:cNvGraphicFramePr>
            <a:graphicFrameLocks noGrp="1"/>
          </p:cNvGraphicFramePr>
          <p:nvPr>
            <p:ph idx="1"/>
            <p:extLst>
              <p:ext uri="{D42A27DB-BD31-4B8C-83A1-F6EECF244321}">
                <p14:modId xmlns:p14="http://schemas.microsoft.com/office/powerpoint/2010/main" val="2753460839"/>
              </p:ext>
            </p:extLst>
          </p:nvPr>
        </p:nvGraphicFramePr>
        <p:xfrm>
          <a:off x="4800600" y="731838"/>
          <a:ext cx="6492875" cy="5257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0054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99427-5EDF-4815-8A5C-D90B33B31F75}"/>
              </a:ext>
            </a:extLst>
          </p:cNvPr>
          <p:cNvSpPr>
            <a:spLocks noGrp="1"/>
          </p:cNvSpPr>
          <p:nvPr>
            <p:ph type="title"/>
          </p:nvPr>
        </p:nvSpPr>
        <p:spPr>
          <a:xfrm>
            <a:off x="1066800" y="546096"/>
            <a:ext cx="10058400" cy="793260"/>
          </a:xfrm>
        </p:spPr>
        <p:txBody>
          <a:bodyPr anchor="t"/>
          <a:lstStyle/>
          <a:p>
            <a:r>
              <a:rPr lang="en-US" dirty="0"/>
              <a:t>Property Tax Cap Calculation</a:t>
            </a:r>
          </a:p>
        </p:txBody>
      </p:sp>
      <p:graphicFrame>
        <p:nvGraphicFramePr>
          <p:cNvPr id="13" name="Content Placeholder 12">
            <a:extLst>
              <a:ext uri="{FF2B5EF4-FFF2-40B4-BE49-F238E27FC236}">
                <a16:creationId xmlns:a16="http://schemas.microsoft.com/office/drawing/2014/main" id="{843AE719-F862-4DA9-AB3E-0C0A8C4CFC56}"/>
              </a:ext>
            </a:extLst>
          </p:cNvPr>
          <p:cNvGraphicFramePr>
            <a:graphicFrameLocks noGrp="1"/>
          </p:cNvGraphicFramePr>
          <p:nvPr>
            <p:ph idx="1"/>
            <p:extLst>
              <p:ext uri="{D42A27DB-BD31-4B8C-83A1-F6EECF244321}">
                <p14:modId xmlns:p14="http://schemas.microsoft.com/office/powerpoint/2010/main" val="788170598"/>
              </p:ext>
            </p:extLst>
          </p:nvPr>
        </p:nvGraphicFramePr>
        <p:xfrm>
          <a:off x="345688" y="1722415"/>
          <a:ext cx="11307336" cy="1651000"/>
        </p:xfrm>
        <a:graphic>
          <a:graphicData uri="http://schemas.openxmlformats.org/drawingml/2006/table">
            <a:tbl>
              <a:tblPr firstRow="1" bandRow="1">
                <a:tableStyleId>{5C22544A-7EE6-4342-B048-85BDC9FD1C3A}</a:tableStyleId>
              </a:tblPr>
              <a:tblGrid>
                <a:gridCol w="1516398">
                  <a:extLst>
                    <a:ext uri="{9D8B030D-6E8A-4147-A177-3AD203B41FA5}">
                      <a16:colId xmlns:a16="http://schemas.microsoft.com/office/drawing/2014/main" val="1056433246"/>
                    </a:ext>
                  </a:extLst>
                </a:gridCol>
                <a:gridCol w="814207">
                  <a:extLst>
                    <a:ext uri="{9D8B030D-6E8A-4147-A177-3AD203B41FA5}">
                      <a16:colId xmlns:a16="http://schemas.microsoft.com/office/drawing/2014/main" val="4145359058"/>
                    </a:ext>
                  </a:extLst>
                </a:gridCol>
                <a:gridCol w="814039">
                  <a:extLst>
                    <a:ext uri="{9D8B030D-6E8A-4147-A177-3AD203B41FA5}">
                      <a16:colId xmlns:a16="http://schemas.microsoft.com/office/drawing/2014/main" val="4221143011"/>
                    </a:ext>
                  </a:extLst>
                </a:gridCol>
                <a:gridCol w="869795">
                  <a:extLst>
                    <a:ext uri="{9D8B030D-6E8A-4147-A177-3AD203B41FA5}">
                      <a16:colId xmlns:a16="http://schemas.microsoft.com/office/drawing/2014/main" val="983382573"/>
                    </a:ext>
                  </a:extLst>
                </a:gridCol>
                <a:gridCol w="780585">
                  <a:extLst>
                    <a:ext uri="{9D8B030D-6E8A-4147-A177-3AD203B41FA5}">
                      <a16:colId xmlns:a16="http://schemas.microsoft.com/office/drawing/2014/main" val="72038439"/>
                    </a:ext>
                  </a:extLst>
                </a:gridCol>
                <a:gridCol w="858644">
                  <a:extLst>
                    <a:ext uri="{9D8B030D-6E8A-4147-A177-3AD203B41FA5}">
                      <a16:colId xmlns:a16="http://schemas.microsoft.com/office/drawing/2014/main" val="3752690639"/>
                    </a:ext>
                  </a:extLst>
                </a:gridCol>
                <a:gridCol w="942278">
                  <a:extLst>
                    <a:ext uri="{9D8B030D-6E8A-4147-A177-3AD203B41FA5}">
                      <a16:colId xmlns:a16="http://schemas.microsoft.com/office/drawing/2014/main" val="3618800464"/>
                    </a:ext>
                  </a:extLst>
                </a:gridCol>
                <a:gridCol w="942278">
                  <a:extLst>
                    <a:ext uri="{9D8B030D-6E8A-4147-A177-3AD203B41FA5}">
                      <a16:colId xmlns:a16="http://schemas.microsoft.com/office/drawing/2014/main" val="1780579284"/>
                    </a:ext>
                  </a:extLst>
                </a:gridCol>
                <a:gridCol w="942278">
                  <a:extLst>
                    <a:ext uri="{9D8B030D-6E8A-4147-A177-3AD203B41FA5}">
                      <a16:colId xmlns:a16="http://schemas.microsoft.com/office/drawing/2014/main" val="1002795946"/>
                    </a:ext>
                  </a:extLst>
                </a:gridCol>
                <a:gridCol w="942278">
                  <a:extLst>
                    <a:ext uri="{9D8B030D-6E8A-4147-A177-3AD203B41FA5}">
                      <a16:colId xmlns:a16="http://schemas.microsoft.com/office/drawing/2014/main" val="570061085"/>
                    </a:ext>
                  </a:extLst>
                </a:gridCol>
                <a:gridCol w="942278">
                  <a:extLst>
                    <a:ext uri="{9D8B030D-6E8A-4147-A177-3AD203B41FA5}">
                      <a16:colId xmlns:a16="http://schemas.microsoft.com/office/drawing/2014/main" val="3263093294"/>
                    </a:ext>
                  </a:extLst>
                </a:gridCol>
                <a:gridCol w="942278">
                  <a:extLst>
                    <a:ext uri="{9D8B030D-6E8A-4147-A177-3AD203B41FA5}">
                      <a16:colId xmlns:a16="http://schemas.microsoft.com/office/drawing/2014/main" val="3871063627"/>
                    </a:ext>
                  </a:extLst>
                </a:gridCol>
              </a:tblGrid>
              <a:tr h="370840">
                <a:tc>
                  <a:txBody>
                    <a:bodyPr/>
                    <a:lstStyle/>
                    <a:p>
                      <a:endParaRPr lang="en-US" dirty="0"/>
                    </a:p>
                  </a:txBody>
                  <a:tcPr/>
                </a:tc>
                <a:tc>
                  <a:txBody>
                    <a:bodyPr/>
                    <a:lstStyle/>
                    <a:p>
                      <a:r>
                        <a:rPr lang="en-US" dirty="0"/>
                        <a:t>2017</a:t>
                      </a:r>
                    </a:p>
                  </a:txBody>
                  <a:tcPr/>
                </a:tc>
                <a:tc>
                  <a:txBody>
                    <a:bodyPr/>
                    <a:lstStyle/>
                    <a:p>
                      <a:r>
                        <a:rPr lang="en-US" dirty="0"/>
                        <a:t>2018</a:t>
                      </a:r>
                    </a:p>
                  </a:txBody>
                  <a:tcPr/>
                </a:tc>
                <a:tc>
                  <a:txBody>
                    <a:bodyPr/>
                    <a:lstStyle/>
                    <a:p>
                      <a:r>
                        <a:rPr lang="en-US" dirty="0"/>
                        <a:t>2019</a:t>
                      </a:r>
                    </a:p>
                  </a:txBody>
                  <a:tcPr/>
                </a:tc>
                <a:tc>
                  <a:txBody>
                    <a:bodyPr/>
                    <a:lstStyle/>
                    <a:p>
                      <a:r>
                        <a:rPr lang="en-US" dirty="0"/>
                        <a:t>2020</a:t>
                      </a:r>
                    </a:p>
                  </a:txBody>
                  <a:tcPr/>
                </a:tc>
                <a:tc>
                  <a:txBody>
                    <a:bodyPr/>
                    <a:lstStyle/>
                    <a:p>
                      <a:r>
                        <a:rPr lang="en-US" dirty="0"/>
                        <a:t>2021</a:t>
                      </a:r>
                    </a:p>
                  </a:txBody>
                  <a:tcPr/>
                </a:tc>
                <a:tc>
                  <a:txBody>
                    <a:bodyPr/>
                    <a:lstStyle/>
                    <a:p>
                      <a:r>
                        <a:rPr lang="en-US" dirty="0"/>
                        <a:t>2022</a:t>
                      </a:r>
                    </a:p>
                  </a:txBody>
                  <a:tcPr/>
                </a:tc>
                <a:tc>
                  <a:txBody>
                    <a:bodyPr/>
                    <a:lstStyle/>
                    <a:p>
                      <a:r>
                        <a:rPr lang="en-US" dirty="0"/>
                        <a:t>2023</a:t>
                      </a:r>
                    </a:p>
                  </a:txBody>
                  <a:tcPr/>
                </a:tc>
                <a:tc>
                  <a:txBody>
                    <a:bodyPr/>
                    <a:lstStyle/>
                    <a:p>
                      <a:r>
                        <a:rPr lang="en-US" dirty="0"/>
                        <a:t>2024</a:t>
                      </a:r>
                    </a:p>
                  </a:txBody>
                  <a:tcPr/>
                </a:tc>
                <a:tc>
                  <a:txBody>
                    <a:bodyPr/>
                    <a:lstStyle/>
                    <a:p>
                      <a:r>
                        <a:rPr lang="en-US" dirty="0"/>
                        <a:t>2025</a:t>
                      </a:r>
                    </a:p>
                  </a:txBody>
                  <a:tcPr/>
                </a:tc>
                <a:tc>
                  <a:txBody>
                    <a:bodyPr/>
                    <a:lstStyle/>
                    <a:p>
                      <a:r>
                        <a:rPr lang="en-US" dirty="0"/>
                        <a:t>2026</a:t>
                      </a:r>
                    </a:p>
                  </a:txBody>
                  <a:tcPr/>
                </a:tc>
                <a:tc>
                  <a:txBody>
                    <a:bodyPr/>
                    <a:lstStyle/>
                    <a:p>
                      <a:r>
                        <a:rPr lang="en-US" dirty="0"/>
                        <a:t>2027</a:t>
                      </a:r>
                    </a:p>
                  </a:txBody>
                  <a:tcPr/>
                </a:tc>
                <a:extLst>
                  <a:ext uri="{0D108BD9-81ED-4DB2-BD59-A6C34878D82A}">
                    <a16:rowId xmlns:a16="http://schemas.microsoft.com/office/drawing/2014/main" val="1825794693"/>
                  </a:ext>
                </a:extLst>
              </a:tr>
              <a:tr h="370840">
                <a:tc>
                  <a:txBody>
                    <a:bodyPr/>
                    <a:lstStyle/>
                    <a:p>
                      <a:r>
                        <a:rPr lang="en-US" dirty="0"/>
                        <a:t>Maximum Tax Cap %</a:t>
                      </a:r>
                    </a:p>
                  </a:txBody>
                  <a:tcPr/>
                </a:tc>
                <a:tc>
                  <a:txBody>
                    <a:bodyPr/>
                    <a:lstStyle/>
                    <a:p>
                      <a:r>
                        <a:rPr lang="en-US" dirty="0"/>
                        <a:t>5.11%</a:t>
                      </a:r>
                    </a:p>
                  </a:txBody>
                  <a:tcPr/>
                </a:tc>
                <a:tc>
                  <a:txBody>
                    <a:bodyPr/>
                    <a:lstStyle/>
                    <a:p>
                      <a:r>
                        <a:rPr lang="en-US" dirty="0"/>
                        <a:t>2.10%</a:t>
                      </a:r>
                    </a:p>
                  </a:txBody>
                  <a:tcPr/>
                </a:tc>
                <a:tc>
                  <a:txBody>
                    <a:bodyPr/>
                    <a:lstStyle/>
                    <a:p>
                      <a:r>
                        <a:rPr lang="en-US" dirty="0"/>
                        <a:t>16.36%</a:t>
                      </a:r>
                    </a:p>
                  </a:txBody>
                  <a:tcPr/>
                </a:tc>
                <a:tc>
                  <a:txBody>
                    <a:bodyPr/>
                    <a:lstStyle/>
                    <a:p>
                      <a:r>
                        <a:rPr lang="en-US" dirty="0"/>
                        <a:t>1.66%</a:t>
                      </a:r>
                    </a:p>
                  </a:txBody>
                  <a:tcPr/>
                </a:tc>
                <a:tc>
                  <a:txBody>
                    <a:bodyPr/>
                    <a:lstStyle/>
                    <a:p>
                      <a:r>
                        <a:rPr lang="en-US" dirty="0"/>
                        <a:t>-4.5%</a:t>
                      </a:r>
                    </a:p>
                  </a:txBody>
                  <a:tcPr/>
                </a:tc>
                <a:tc>
                  <a:txBody>
                    <a:bodyPr/>
                    <a:lstStyle/>
                    <a:p>
                      <a:r>
                        <a:rPr lang="en-US" dirty="0"/>
                        <a:t>-0.99%</a:t>
                      </a:r>
                    </a:p>
                  </a:txBody>
                  <a:tcPr/>
                </a:tc>
                <a:tc>
                  <a:txBody>
                    <a:bodyPr/>
                    <a:lstStyle/>
                    <a:p>
                      <a:r>
                        <a:rPr lang="en-US" dirty="0"/>
                        <a:t>14.85%</a:t>
                      </a:r>
                    </a:p>
                  </a:txBody>
                  <a:tcPr/>
                </a:tc>
                <a:tc>
                  <a:txBody>
                    <a:bodyPr/>
                    <a:lstStyle/>
                    <a:p>
                      <a:r>
                        <a:rPr lang="en-US" dirty="0"/>
                        <a:t>-17.70%</a:t>
                      </a:r>
                    </a:p>
                  </a:txBody>
                  <a:tcPr/>
                </a:tc>
                <a:tc>
                  <a:txBody>
                    <a:bodyPr/>
                    <a:lstStyle/>
                    <a:p>
                      <a:r>
                        <a:rPr lang="en-US" dirty="0"/>
                        <a:t>3.77%</a:t>
                      </a:r>
                    </a:p>
                  </a:txBody>
                  <a:tcPr/>
                </a:tc>
                <a:tc>
                  <a:txBody>
                    <a:bodyPr/>
                    <a:lstStyle/>
                    <a:p>
                      <a:r>
                        <a:rPr lang="en-US" dirty="0"/>
                        <a:t>4.86%</a:t>
                      </a:r>
                    </a:p>
                  </a:txBody>
                  <a:tcPr/>
                </a:tc>
                <a:tc>
                  <a:txBody>
                    <a:bodyPr/>
                    <a:lstStyle/>
                    <a:p>
                      <a:r>
                        <a:rPr lang="en-US" dirty="0"/>
                        <a:t>5.88%</a:t>
                      </a:r>
                    </a:p>
                  </a:txBody>
                  <a:tcPr/>
                </a:tc>
                <a:extLst>
                  <a:ext uri="{0D108BD9-81ED-4DB2-BD59-A6C34878D82A}">
                    <a16:rowId xmlns:a16="http://schemas.microsoft.com/office/drawing/2014/main" val="4126886139"/>
                  </a:ext>
                </a:extLst>
              </a:tr>
              <a:tr h="370840">
                <a:tc>
                  <a:txBody>
                    <a:bodyPr/>
                    <a:lstStyle/>
                    <a:p>
                      <a:r>
                        <a:rPr lang="en-US" dirty="0"/>
                        <a:t>Adopted Tax Cap %</a:t>
                      </a:r>
                    </a:p>
                  </a:txBody>
                  <a:tcPr/>
                </a:tc>
                <a:tc>
                  <a:txBody>
                    <a:bodyPr/>
                    <a:lstStyle/>
                    <a:p>
                      <a:r>
                        <a:rPr lang="en-US" dirty="0"/>
                        <a:t>2%</a:t>
                      </a:r>
                    </a:p>
                  </a:txBody>
                  <a:tcPr/>
                </a:tc>
                <a:tc>
                  <a:txBody>
                    <a:bodyPr/>
                    <a:lstStyle/>
                    <a:p>
                      <a:r>
                        <a:rPr lang="en-US" dirty="0"/>
                        <a:t>2%</a:t>
                      </a:r>
                    </a:p>
                  </a:txBody>
                  <a:tcPr/>
                </a:tc>
                <a:tc>
                  <a:txBody>
                    <a:bodyPr/>
                    <a:lstStyle/>
                    <a:p>
                      <a:r>
                        <a:rPr lang="en-US" dirty="0"/>
                        <a:t>0%</a:t>
                      </a:r>
                    </a:p>
                  </a:txBody>
                  <a:tcPr/>
                </a:tc>
                <a:tc>
                  <a:txBody>
                    <a:bodyPr/>
                    <a:lstStyle/>
                    <a:p>
                      <a:r>
                        <a:rPr lang="en-US" dirty="0"/>
                        <a:t>0%</a:t>
                      </a:r>
                    </a:p>
                  </a:txBody>
                  <a:tcPr/>
                </a:tc>
                <a:tc>
                  <a:txBody>
                    <a:bodyPr/>
                    <a:lstStyle/>
                    <a:p>
                      <a:r>
                        <a:rPr lang="en-US" dirty="0"/>
                        <a:t>-4.5%</a:t>
                      </a:r>
                    </a:p>
                  </a:txBody>
                  <a:tcPr/>
                </a:tc>
                <a:tc>
                  <a:txBody>
                    <a:bodyPr/>
                    <a:lstStyle/>
                    <a:p>
                      <a:r>
                        <a:rPr lang="en-US" dirty="0"/>
                        <a:t>-0.99%</a:t>
                      </a:r>
                    </a:p>
                  </a:txBody>
                  <a:tcPr/>
                </a:tc>
                <a:tc>
                  <a:txBody>
                    <a:bodyPr/>
                    <a:lstStyle/>
                    <a:p>
                      <a:r>
                        <a:rPr lang="en-US" dirty="0"/>
                        <a:t>0%</a:t>
                      </a:r>
                    </a:p>
                  </a:txBody>
                  <a:tcPr/>
                </a:tc>
                <a:tc>
                  <a:txBody>
                    <a:bodyPr/>
                    <a:lstStyle/>
                    <a:p>
                      <a:r>
                        <a:rPr lang="en-US" dirty="0"/>
                        <a:t>0%</a:t>
                      </a:r>
                    </a:p>
                  </a:txBody>
                  <a:tcPr/>
                </a:tc>
                <a:tc>
                  <a:txBody>
                    <a:bodyPr/>
                    <a:lstStyle/>
                    <a:p>
                      <a:r>
                        <a:rPr lang="en-US" dirty="0"/>
                        <a:t>2%</a:t>
                      </a:r>
                    </a:p>
                  </a:txBody>
                  <a:tcPr/>
                </a:tc>
                <a:tc>
                  <a:txBody>
                    <a:bodyPr/>
                    <a:lstStyle/>
                    <a:p>
                      <a:r>
                        <a:rPr lang="en-US" dirty="0"/>
                        <a:t>2%</a:t>
                      </a:r>
                    </a:p>
                  </a:txBody>
                  <a:tcPr/>
                </a:tc>
                <a:tc>
                  <a:txBody>
                    <a:bodyPr/>
                    <a:lstStyle/>
                    <a:p>
                      <a:pPr algn="ctr"/>
                      <a:r>
                        <a:rPr lang="en-US" sz="3200" b="1" dirty="0">
                          <a:solidFill>
                            <a:srgbClr val="FF0000"/>
                          </a:solidFill>
                        </a:rPr>
                        <a:t>TBD</a:t>
                      </a:r>
                    </a:p>
                  </a:txBody>
                  <a:tcPr/>
                </a:tc>
                <a:extLst>
                  <a:ext uri="{0D108BD9-81ED-4DB2-BD59-A6C34878D82A}">
                    <a16:rowId xmlns:a16="http://schemas.microsoft.com/office/drawing/2014/main" val="490995758"/>
                  </a:ext>
                </a:extLst>
              </a:tr>
            </a:tbl>
          </a:graphicData>
        </a:graphic>
      </p:graphicFrame>
      <p:sp>
        <p:nvSpPr>
          <p:cNvPr id="14" name="TextBox 13">
            <a:extLst>
              <a:ext uri="{FF2B5EF4-FFF2-40B4-BE49-F238E27FC236}">
                <a16:creationId xmlns:a16="http://schemas.microsoft.com/office/drawing/2014/main" id="{B6F29CBA-56C7-410D-878B-1366A6D3D90F}"/>
              </a:ext>
            </a:extLst>
          </p:cNvPr>
          <p:cNvSpPr txBox="1"/>
          <p:nvPr/>
        </p:nvSpPr>
        <p:spPr>
          <a:xfrm>
            <a:off x="345688" y="3678296"/>
            <a:ext cx="11307336" cy="2893100"/>
          </a:xfrm>
          <a:prstGeom prst="rect">
            <a:avLst/>
          </a:prstGeom>
          <a:noFill/>
        </p:spPr>
        <p:txBody>
          <a:bodyPr wrap="square" rtlCol="0">
            <a:spAutoFit/>
          </a:bodyPr>
          <a:lstStyle/>
          <a:p>
            <a:r>
              <a:rPr lang="en-US" dirty="0"/>
              <a:t>The tax cap is often perceived as a fixed percentage, but in reality it is recalculated every year using variables outside district control.</a:t>
            </a:r>
          </a:p>
          <a:p>
            <a:endParaRPr lang="en-US" dirty="0"/>
          </a:p>
          <a:p>
            <a:pPr marL="285750" indent="-285750">
              <a:buFont typeface="Arial" panose="020B0604020202020204" pitchFamily="34" charset="0"/>
              <a:buChar char="•"/>
            </a:pPr>
            <a:r>
              <a:rPr lang="en-US" dirty="0"/>
              <a:t>Formula is driven by CPI, PILOTS, Capital Exclusions and Tax base growth factors</a:t>
            </a:r>
          </a:p>
          <a:p>
            <a:pPr marL="285750" indent="-285750">
              <a:buFont typeface="Arial" panose="020B0604020202020204" pitchFamily="34" charset="0"/>
              <a:buChar char="•"/>
            </a:pPr>
            <a:r>
              <a:rPr lang="en-US" dirty="0"/>
              <a:t>The Tax Cap does not produce consistent or predictable rates</a:t>
            </a:r>
          </a:p>
          <a:p>
            <a:pPr marL="285750" indent="-285750">
              <a:buFont typeface="Arial" panose="020B0604020202020204" pitchFamily="34" charset="0"/>
              <a:buChar char="•"/>
            </a:pPr>
            <a:r>
              <a:rPr lang="en-US" dirty="0"/>
              <a:t>Historically, when budgets have allowed, the District has maintained less than 2% tax levy increases</a:t>
            </a:r>
          </a:p>
          <a:p>
            <a:pPr marL="285750" indent="-285750">
              <a:buFont typeface="Arial" panose="020B0604020202020204" pitchFamily="34" charset="0"/>
              <a:buChar char="•"/>
            </a:pPr>
            <a:endParaRPr lang="en-US" dirty="0"/>
          </a:p>
          <a:p>
            <a:pPr algn="ctr"/>
            <a:r>
              <a:rPr lang="en-US" sz="2000" b="1" dirty="0">
                <a:solidFill>
                  <a:srgbClr val="FF0000"/>
                </a:solidFill>
              </a:rPr>
              <a:t>1% increase in the tax levy = </a:t>
            </a:r>
            <a:r>
              <a:rPr lang="en-US" sz="2000" b="1" u="sng" dirty="0">
                <a:solidFill>
                  <a:srgbClr val="FF0000"/>
                </a:solidFill>
              </a:rPr>
              <a:t>$20,366 </a:t>
            </a:r>
            <a:r>
              <a:rPr lang="en-US" sz="2000" b="1" dirty="0">
                <a:solidFill>
                  <a:srgbClr val="FF0000"/>
                </a:solidFill>
              </a:rPr>
              <a:t>in additional revenue</a:t>
            </a:r>
          </a:p>
          <a:p>
            <a:pPr marL="285750" indent="-28575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395579781"/>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724</TotalTime>
  <Words>953</Words>
  <Application>Microsoft Office PowerPoint</Application>
  <PresentationFormat>Widescreen</PresentationFormat>
  <Paragraphs>200</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Retrospect</vt:lpstr>
      <vt:lpstr>2026-2027  Budget Preview</vt:lpstr>
      <vt:lpstr>Rollover Budget Assumptions</vt:lpstr>
      <vt:lpstr>FIXED COSTS </vt:lpstr>
      <vt:lpstr>BUDGET EXPENSES</vt:lpstr>
      <vt:lpstr>Utility Analysis</vt:lpstr>
      <vt:lpstr>FRINGE BENEFITS</vt:lpstr>
      <vt:lpstr>BUDGET REVENUES</vt:lpstr>
      <vt:lpstr>PROPERTY TAXES</vt:lpstr>
      <vt:lpstr>Property Tax Cap Calculation</vt:lpstr>
      <vt:lpstr>2026-2027 BUDGET GAP</vt:lpstr>
      <vt:lpstr>New York State Office of State Comptroller Fiscal Stress Monitoring </vt:lpstr>
      <vt:lpstr>CASH FLOW</vt:lpstr>
      <vt:lpstr>SCHOOL BUS REPLACEMENT PLAN</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Natascha Jock</dc:creator>
  <cp:lastModifiedBy>Natascha Jock</cp:lastModifiedBy>
  <cp:revision>46</cp:revision>
  <cp:lastPrinted>2026-02-10T19:00:03Z</cp:lastPrinted>
  <dcterms:created xsi:type="dcterms:W3CDTF">2026-02-09T13:39:52Z</dcterms:created>
  <dcterms:modified xsi:type="dcterms:W3CDTF">2026-02-10T20:53:52Z</dcterms:modified>
</cp:coreProperties>
</file>